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IBM Plex Sans" panose="020B0503050203000203" pitchFamily="34" charset="0"/>
      <p:regular r:id="rId17"/>
    </p:embeddedFont>
    <p:embeddedFont>
      <p:font typeface="IBM Plex Sans Bold" panose="020B0604020202020204" charset="0"/>
      <p:regular r:id="rId18"/>
    </p:embeddedFont>
    <p:embeddedFont>
      <p:font typeface="Open Sans" panose="020B0606030504020204" pitchFamily="34" charset="0"/>
      <p:regular r:id="rId19"/>
    </p:embeddedFont>
    <p:embeddedFont>
      <p:font typeface="Rufina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han M" userId="2dd36d858e64df95" providerId="LiveId" clId="{B38A5369-EA13-4EF4-8908-7F68D753BF25}"/>
    <pc:docChg chg="modSld">
      <pc:chgData name="Madhan M" userId="2dd36d858e64df95" providerId="LiveId" clId="{B38A5369-EA13-4EF4-8908-7F68D753BF25}" dt="2024-09-28T13:15:38.259" v="0" actId="14100"/>
      <pc:docMkLst>
        <pc:docMk/>
      </pc:docMkLst>
      <pc:sldChg chg="modSp mod">
        <pc:chgData name="Madhan M" userId="2dd36d858e64df95" providerId="LiveId" clId="{B38A5369-EA13-4EF4-8908-7F68D753BF25}" dt="2024-09-28T13:15:38.259" v="0" actId="14100"/>
        <pc:sldMkLst>
          <pc:docMk/>
          <pc:sldMk cId="0" sldId="256"/>
        </pc:sldMkLst>
        <pc:spChg chg="mod">
          <ac:chgData name="Madhan M" userId="2dd36d858e64df95" providerId="LiveId" clId="{B38A5369-EA13-4EF4-8908-7F68D753BF25}" dt="2024-09-28T13:15:38.259" v="0" actId="14100"/>
          <ac:spMkLst>
            <pc:docMk/>
            <pc:sldMk cId="0" sldId="256"/>
            <ac:spMk id="1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8415064" cy="10413997"/>
            <a:chOff x="0" y="0"/>
            <a:chExt cx="18415064" cy="10414000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28293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5918562" y="5971032"/>
              <a:ext cx="2432938" cy="3476625"/>
            </a:xfrm>
            <a:custGeom>
              <a:avLst/>
              <a:gdLst/>
              <a:ahLst/>
              <a:cxnLst/>
              <a:rect l="l" t="t" r="r" b="b"/>
              <a:pathLst>
                <a:path w="2432938" h="3476625">
                  <a:moveTo>
                    <a:pt x="1738249" y="0"/>
                  </a:moveTo>
                  <a:lnTo>
                    <a:pt x="0" y="1738249"/>
                  </a:lnTo>
                  <a:lnTo>
                    <a:pt x="1738249" y="3476625"/>
                  </a:lnTo>
                  <a:lnTo>
                    <a:pt x="1738249" y="3476625"/>
                  </a:lnTo>
                  <a:lnTo>
                    <a:pt x="2432938" y="2781935"/>
                  </a:lnTo>
                  <a:lnTo>
                    <a:pt x="2432938" y="694690"/>
                  </a:lnTo>
                  <a:lnTo>
                    <a:pt x="1738249" y="0"/>
                  </a:lnTo>
                  <a:close/>
                </a:path>
              </a:pathLst>
            </a:custGeom>
            <a:solidFill>
              <a:srgbClr val="484C6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8780272" y="8658733"/>
              <a:ext cx="2892425" cy="1691767"/>
            </a:xfrm>
            <a:custGeom>
              <a:avLst/>
              <a:gdLst/>
              <a:ahLst/>
              <a:cxnLst/>
              <a:rect l="l" t="t" r="r" b="b"/>
              <a:pathLst>
                <a:path w="2892425" h="1691767">
                  <a:moveTo>
                    <a:pt x="1691767" y="0"/>
                  </a:moveTo>
                  <a:lnTo>
                    <a:pt x="0" y="1691767"/>
                  </a:lnTo>
                  <a:lnTo>
                    <a:pt x="2401189" y="1691767"/>
                  </a:lnTo>
                  <a:lnTo>
                    <a:pt x="2892425" y="1200531"/>
                  </a:lnTo>
                  <a:lnTo>
                    <a:pt x="1691893" y="0"/>
                  </a:lnTo>
                  <a:close/>
                </a:path>
              </a:pathLst>
            </a:custGeom>
            <a:solidFill>
              <a:srgbClr val="484C6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8195945" y="8121015"/>
              <a:ext cx="2371217" cy="2229485"/>
            </a:xfrm>
            <a:custGeom>
              <a:avLst/>
              <a:gdLst/>
              <a:ahLst/>
              <a:cxnLst/>
              <a:rect l="l" t="t" r="r" b="b"/>
              <a:pathLst>
                <a:path w="2371217" h="2229485">
                  <a:moveTo>
                    <a:pt x="1738376" y="0"/>
                  </a:moveTo>
                  <a:lnTo>
                    <a:pt x="0" y="1740789"/>
                  </a:lnTo>
                  <a:lnTo>
                    <a:pt x="490728" y="2229485"/>
                  </a:lnTo>
                  <a:lnTo>
                    <a:pt x="774573" y="2229485"/>
                  </a:lnTo>
                  <a:lnTo>
                    <a:pt x="2371217" y="632841"/>
                  </a:lnTo>
                  <a:lnTo>
                    <a:pt x="1738376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963527" y="6963537"/>
              <a:ext cx="5772150" cy="3386963"/>
            </a:xfrm>
            <a:custGeom>
              <a:avLst/>
              <a:gdLst/>
              <a:ahLst/>
              <a:cxnLst/>
              <a:rect l="l" t="t" r="r" b="b"/>
              <a:pathLst>
                <a:path w="5772150" h="3386963">
                  <a:moveTo>
                    <a:pt x="2887345" y="0"/>
                  </a:moveTo>
                  <a:lnTo>
                    <a:pt x="0" y="2886075"/>
                  </a:lnTo>
                  <a:lnTo>
                    <a:pt x="501142" y="3386963"/>
                  </a:lnTo>
                  <a:lnTo>
                    <a:pt x="5271516" y="3386963"/>
                  </a:lnTo>
                  <a:lnTo>
                    <a:pt x="5772150" y="2886075"/>
                  </a:lnTo>
                  <a:lnTo>
                    <a:pt x="5772150" y="2886075"/>
                  </a:lnTo>
                  <a:lnTo>
                    <a:pt x="2887345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500" y="63500"/>
              <a:ext cx="2343912" cy="2505964"/>
            </a:xfrm>
            <a:custGeom>
              <a:avLst/>
              <a:gdLst/>
              <a:ahLst/>
              <a:cxnLst/>
              <a:rect l="l" t="t" r="r" b="b"/>
              <a:pathLst>
                <a:path w="2343912" h="2505964">
                  <a:moveTo>
                    <a:pt x="0" y="0"/>
                  </a:moveTo>
                  <a:lnTo>
                    <a:pt x="0" y="2234819"/>
                  </a:lnTo>
                  <a:lnTo>
                    <a:pt x="271018" y="2505964"/>
                  </a:lnTo>
                  <a:lnTo>
                    <a:pt x="2343912" y="434340"/>
                  </a:lnTo>
                  <a:lnTo>
                    <a:pt x="1909318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144505" y="4056555"/>
            <a:ext cx="5324351" cy="5324399"/>
            <a:chOff x="0" y="0"/>
            <a:chExt cx="7099135" cy="70991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99173" cy="7099300"/>
            </a:xfrm>
            <a:custGeom>
              <a:avLst/>
              <a:gdLst/>
              <a:ahLst/>
              <a:cxnLst/>
              <a:rect l="l" t="t" r="r" b="b"/>
              <a:pathLst>
                <a:path w="7099173" h="7099300">
                  <a:moveTo>
                    <a:pt x="3549650" y="0"/>
                  </a:moveTo>
                  <a:lnTo>
                    <a:pt x="0" y="3549650"/>
                  </a:lnTo>
                  <a:lnTo>
                    <a:pt x="3549650" y="7099300"/>
                  </a:lnTo>
                  <a:lnTo>
                    <a:pt x="7099173" y="3549650"/>
                  </a:lnTo>
                  <a:lnTo>
                    <a:pt x="3549650" y="0"/>
                  </a:lnTo>
                  <a:close/>
                </a:path>
              </a:pathLst>
            </a:custGeom>
            <a:blipFill>
              <a:blip r:embed="rId2"/>
              <a:stretch>
                <a:fillRect l="-25063" r="-25028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809714" y="0"/>
            <a:ext cx="6478286" cy="7407412"/>
            <a:chOff x="0" y="0"/>
            <a:chExt cx="8637714" cy="98765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37651" cy="9876536"/>
            </a:xfrm>
            <a:custGeom>
              <a:avLst/>
              <a:gdLst/>
              <a:ahLst/>
              <a:cxnLst/>
              <a:rect l="l" t="t" r="r" b="b"/>
              <a:pathLst>
                <a:path w="8637651" h="9876536">
                  <a:moveTo>
                    <a:pt x="4625213" y="0"/>
                  </a:moveTo>
                  <a:lnTo>
                    <a:pt x="0" y="4625213"/>
                  </a:lnTo>
                  <a:lnTo>
                    <a:pt x="5251323" y="9876536"/>
                  </a:lnTo>
                  <a:lnTo>
                    <a:pt x="8637651" y="6490208"/>
                  </a:lnTo>
                  <a:lnTo>
                    <a:pt x="8637651" y="2760091"/>
                  </a:lnTo>
                  <a:lnTo>
                    <a:pt x="5877560" y="0"/>
                  </a:lnTo>
                  <a:close/>
                </a:path>
              </a:pathLst>
            </a:custGeom>
            <a:blipFill>
              <a:blip r:embed="rId3"/>
              <a:stretch>
                <a:fillRect l="-30464" t="-6340" r="-52001" b="-1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201169" y="1303849"/>
            <a:ext cx="11608841" cy="841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spc="76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 CURRENCY EXCHANGE RATE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1703" y="3070984"/>
            <a:ext cx="8152857" cy="1235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1"/>
              </a:lnSpc>
            </a:pPr>
            <a:r>
              <a:rPr lang="en-US" sz="4031" spc="64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 NAME :YUVARAJA . K REGISTER NO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20982" y="3680584"/>
            <a:ext cx="3586152" cy="625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01"/>
              </a:lnSpc>
            </a:pPr>
            <a:r>
              <a:rPr lang="en-US" sz="4031" spc="64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:312207460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0897" y="4290184"/>
            <a:ext cx="3586153" cy="625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1"/>
              </a:lnSpc>
            </a:pPr>
            <a:r>
              <a:rPr lang="en-US" sz="4031" spc="64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DEPARTMENT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20982" y="4290184"/>
            <a:ext cx="4454223" cy="625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1"/>
              </a:lnSpc>
            </a:pPr>
            <a:r>
              <a:rPr lang="en-US" sz="4031" spc="64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:B.COM(GENERAL)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2310" y="4961449"/>
            <a:ext cx="9326861" cy="1681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70"/>
              </a:lnSpc>
            </a:pPr>
            <a:r>
              <a:rPr lang="en-US" sz="4031" spc="64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COLLEGE               :C.KANDASWAMI     </a:t>
            </a:r>
          </a:p>
          <a:p>
            <a:pPr algn="just">
              <a:lnSpc>
                <a:spcPts val="6229"/>
              </a:lnSpc>
            </a:pPr>
            <a:r>
              <a:rPr lang="en-US" sz="4031" spc="8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                                NAIDU COLLEGE     </a:t>
            </a:r>
          </a:p>
          <a:p>
            <a:pPr algn="just">
              <a:lnSpc>
                <a:spcPts val="3519"/>
              </a:lnSpc>
            </a:pPr>
            <a:r>
              <a:rPr lang="en-US" sz="4031" spc="68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                                 FOR MEN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8414997" cy="10413997"/>
            <a:chOff x="0" y="0"/>
            <a:chExt cx="18415000" cy="10414000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28293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3352673" y="63500"/>
              <a:ext cx="3388233" cy="1694180"/>
            </a:xfrm>
            <a:custGeom>
              <a:avLst/>
              <a:gdLst/>
              <a:ahLst/>
              <a:cxnLst/>
              <a:rect l="l" t="t" r="r" b="b"/>
              <a:pathLst>
                <a:path w="3388233" h="1694180">
                  <a:moveTo>
                    <a:pt x="0" y="0"/>
                  </a:moveTo>
                  <a:lnTo>
                    <a:pt x="1694180" y="1694180"/>
                  </a:lnTo>
                  <a:lnTo>
                    <a:pt x="3388233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500" y="3758819"/>
              <a:ext cx="1786636" cy="2938780"/>
            </a:xfrm>
            <a:custGeom>
              <a:avLst/>
              <a:gdLst/>
              <a:ahLst/>
              <a:cxnLst/>
              <a:rect l="l" t="t" r="r" b="b"/>
              <a:pathLst>
                <a:path w="1786636" h="2938780">
                  <a:moveTo>
                    <a:pt x="586105" y="0"/>
                  </a:moveTo>
                  <a:lnTo>
                    <a:pt x="0" y="585978"/>
                  </a:lnTo>
                  <a:lnTo>
                    <a:pt x="0" y="2890520"/>
                  </a:lnTo>
                  <a:lnTo>
                    <a:pt x="48260" y="2938780"/>
                  </a:lnTo>
                  <a:lnTo>
                    <a:pt x="1786636" y="1200531"/>
                  </a:lnTo>
                  <a:lnTo>
                    <a:pt x="586105" y="0"/>
                  </a:lnTo>
                  <a:close/>
                </a:path>
              </a:pathLst>
            </a:custGeom>
            <a:solidFill>
              <a:srgbClr val="484C6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3220974"/>
              <a:ext cx="681101" cy="1313942"/>
            </a:xfrm>
            <a:custGeom>
              <a:avLst/>
              <a:gdLst/>
              <a:ahLst/>
              <a:cxnLst/>
              <a:rect l="l" t="t" r="r" b="b"/>
              <a:pathLst>
                <a:path w="681101" h="1313942">
                  <a:moveTo>
                    <a:pt x="48260" y="0"/>
                  </a:moveTo>
                  <a:lnTo>
                    <a:pt x="0" y="48387"/>
                  </a:lnTo>
                  <a:lnTo>
                    <a:pt x="0" y="1313942"/>
                  </a:lnTo>
                  <a:lnTo>
                    <a:pt x="681101" y="632841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130933" y="1778508"/>
              <a:ext cx="6448552" cy="6448425"/>
            </a:xfrm>
            <a:custGeom>
              <a:avLst/>
              <a:gdLst/>
              <a:ahLst/>
              <a:cxnLst/>
              <a:rect l="l" t="t" r="r" b="b"/>
              <a:pathLst>
                <a:path w="6448552" h="6448425">
                  <a:moveTo>
                    <a:pt x="3224276" y="0"/>
                  </a:moveTo>
                  <a:lnTo>
                    <a:pt x="6448552" y="3225419"/>
                  </a:lnTo>
                  <a:lnTo>
                    <a:pt x="3224276" y="6448425"/>
                  </a:lnTo>
                  <a:lnTo>
                    <a:pt x="0" y="3225419"/>
                  </a:lnTo>
                  <a:lnTo>
                    <a:pt x="3224276" y="0"/>
                  </a:lnTo>
                </a:path>
              </a:pathLst>
            </a:custGeom>
            <a:solidFill>
              <a:srgbClr val="484C6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5541010" y="5575935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572" y="127"/>
                  </a:moveTo>
                  <a:lnTo>
                    <a:pt x="0" y="2796159"/>
                  </a:lnTo>
                  <a:lnTo>
                    <a:pt x="194691" y="2990850"/>
                  </a:lnTo>
                  <a:lnTo>
                    <a:pt x="194691" y="2990850"/>
                  </a:lnTo>
                  <a:lnTo>
                    <a:pt x="2990850" y="192278"/>
                  </a:lnTo>
                  <a:lnTo>
                    <a:pt x="2798572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5232016"/>
            <a:ext cx="5320560" cy="5055746"/>
            <a:chOff x="0" y="0"/>
            <a:chExt cx="7094080" cy="67409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94093" cy="6741033"/>
            </a:xfrm>
            <a:custGeom>
              <a:avLst/>
              <a:gdLst/>
              <a:ahLst/>
              <a:cxnLst/>
              <a:rect l="l" t="t" r="r" b="b"/>
              <a:pathLst>
                <a:path w="7094093" h="6741033">
                  <a:moveTo>
                    <a:pt x="2528443" y="0"/>
                  </a:moveTo>
                  <a:lnTo>
                    <a:pt x="0" y="2528570"/>
                  </a:lnTo>
                  <a:lnTo>
                    <a:pt x="0" y="6602730"/>
                  </a:lnTo>
                  <a:lnTo>
                    <a:pt x="138303" y="6741033"/>
                  </a:lnTo>
                  <a:lnTo>
                    <a:pt x="4918710" y="6741033"/>
                  </a:lnTo>
                  <a:lnTo>
                    <a:pt x="7094093" y="4565523"/>
                  </a:lnTo>
                  <a:lnTo>
                    <a:pt x="2528443" y="0"/>
                  </a:lnTo>
                  <a:close/>
                </a:path>
              </a:pathLst>
            </a:custGeom>
            <a:blipFill>
              <a:blip r:embed="rId2"/>
              <a:stretch>
                <a:fillRect l="-28716" b="-35457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0" y="0"/>
            <a:ext cx="4753499" cy="4615558"/>
            <a:chOff x="0" y="0"/>
            <a:chExt cx="6337998" cy="61540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37935" cy="6154039"/>
            </a:xfrm>
            <a:custGeom>
              <a:avLst/>
              <a:gdLst/>
              <a:ahLst/>
              <a:cxnLst/>
              <a:rect l="l" t="t" r="r" b="b"/>
              <a:pathLst>
                <a:path w="6337935" h="6154039">
                  <a:moveTo>
                    <a:pt x="1233678" y="0"/>
                  </a:moveTo>
                  <a:lnTo>
                    <a:pt x="0" y="1233678"/>
                  </a:lnTo>
                  <a:lnTo>
                    <a:pt x="0" y="3568827"/>
                  </a:lnTo>
                  <a:lnTo>
                    <a:pt x="2585212" y="6154039"/>
                  </a:lnTo>
                  <a:lnTo>
                    <a:pt x="6337935" y="2401189"/>
                  </a:lnTo>
                  <a:lnTo>
                    <a:pt x="3936746" y="0"/>
                  </a:lnTo>
                  <a:close/>
                </a:path>
              </a:pathLst>
            </a:custGeom>
            <a:blipFill>
              <a:blip r:embed="rId2"/>
              <a:stretch>
                <a:fillRect l="-18423" t="-21961" r="-2" b="-2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431426" y="2507513"/>
            <a:ext cx="3603622" cy="222247"/>
            <a:chOff x="0" y="0"/>
            <a:chExt cx="3603625" cy="222250"/>
          </a:xfrm>
        </p:grpSpPr>
        <p:sp>
          <p:nvSpPr>
            <p:cNvPr id="14" name="Freeform 14"/>
            <p:cNvSpPr/>
            <p:nvPr/>
          </p:nvSpPr>
          <p:spPr>
            <a:xfrm>
              <a:off x="63500" y="63500"/>
              <a:ext cx="3476625" cy="95250"/>
            </a:xfrm>
            <a:custGeom>
              <a:avLst/>
              <a:gdLst/>
              <a:ahLst/>
              <a:cxnLst/>
              <a:rect l="l" t="t" r="r" b="b"/>
              <a:pathLst>
                <a:path w="3476625" h="95250">
                  <a:moveTo>
                    <a:pt x="0" y="95250"/>
                  </a:moveTo>
                  <a:lnTo>
                    <a:pt x="3476625" y="95250"/>
                  </a:lnTo>
                  <a:lnTo>
                    <a:pt x="34766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500" y="63500"/>
              <a:ext cx="3476625" cy="95250"/>
            </a:xfrm>
            <a:custGeom>
              <a:avLst/>
              <a:gdLst/>
              <a:ahLst/>
              <a:cxnLst/>
              <a:rect l="l" t="t" r="r" b="b"/>
              <a:pathLst>
                <a:path w="3476625" h="95250">
                  <a:moveTo>
                    <a:pt x="0" y="95250"/>
                  </a:moveTo>
                  <a:lnTo>
                    <a:pt x="3476625" y="95250"/>
                  </a:lnTo>
                  <a:lnTo>
                    <a:pt x="34766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490024" y="1000496"/>
            <a:ext cx="7355491" cy="76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5"/>
              </a:lnSpc>
            </a:pPr>
            <a:r>
              <a:rPr lang="en-US" sz="4425">
                <a:solidFill>
                  <a:srgbClr val="FFFFFF"/>
                </a:solidFill>
                <a:latin typeface="Rufina"/>
                <a:ea typeface="Rufina"/>
                <a:cs typeface="Rufina"/>
                <a:sym typeface="Rufina"/>
              </a:rPr>
              <a:t>Currency Risk Management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1426" y="3097945"/>
            <a:ext cx="6964528" cy="241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Eﬀective currency risk management strategies, such as hedging and diversiﬁcation, are essential for businesses operating internationally. These strategies help mitigate potential losses due to exchange rate ﬂuctuations.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8415035" cy="10413997"/>
            <a:chOff x="0" y="0"/>
            <a:chExt cx="18415038" cy="10414000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28293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6436594" y="2858770"/>
              <a:ext cx="1914906" cy="2938780"/>
            </a:xfrm>
            <a:custGeom>
              <a:avLst/>
              <a:gdLst/>
              <a:ahLst/>
              <a:cxnLst/>
              <a:rect l="l" t="t" r="r" b="b"/>
              <a:pathLst>
                <a:path w="1914906" h="2938780">
                  <a:moveTo>
                    <a:pt x="1739645" y="0"/>
                  </a:moveTo>
                  <a:lnTo>
                    <a:pt x="0" y="1738249"/>
                  </a:lnTo>
                  <a:lnTo>
                    <a:pt x="1201419" y="2938780"/>
                  </a:lnTo>
                  <a:lnTo>
                    <a:pt x="1914906" y="2225929"/>
                  </a:lnTo>
                  <a:lnTo>
                    <a:pt x="1914906" y="175133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5901036" y="2321052"/>
              <a:ext cx="2370328" cy="2371217"/>
            </a:xfrm>
            <a:custGeom>
              <a:avLst/>
              <a:gdLst/>
              <a:ahLst/>
              <a:cxnLst/>
              <a:rect l="l" t="t" r="r" b="b"/>
              <a:pathLst>
                <a:path w="2370328" h="2371217">
                  <a:moveTo>
                    <a:pt x="1739518" y="0"/>
                  </a:moveTo>
                  <a:lnTo>
                    <a:pt x="2370328" y="632841"/>
                  </a:lnTo>
                  <a:lnTo>
                    <a:pt x="630682" y="2371217"/>
                  </a:lnTo>
                  <a:lnTo>
                    <a:pt x="0" y="1738376"/>
                  </a:lnTo>
                  <a:lnTo>
                    <a:pt x="1739518" y="0"/>
                  </a:lnTo>
                </a:path>
              </a:pathLst>
            </a:custGeom>
            <a:solidFill>
              <a:srgbClr val="70B1DA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2704318" y="63500"/>
              <a:ext cx="5647182" cy="3075940"/>
            </a:xfrm>
            <a:custGeom>
              <a:avLst/>
              <a:gdLst/>
              <a:ahLst/>
              <a:cxnLst/>
              <a:rect l="l" t="t" r="r" b="b"/>
              <a:pathLst>
                <a:path w="5647182" h="3075940">
                  <a:moveTo>
                    <a:pt x="0" y="0"/>
                  </a:moveTo>
                  <a:lnTo>
                    <a:pt x="3075940" y="3075940"/>
                  </a:lnTo>
                  <a:lnTo>
                    <a:pt x="5647182" y="504698"/>
                  </a:lnTo>
                  <a:lnTo>
                    <a:pt x="5647182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125954" y="6738493"/>
              <a:ext cx="3225546" cy="3612007"/>
            </a:xfrm>
            <a:custGeom>
              <a:avLst/>
              <a:gdLst/>
              <a:ahLst/>
              <a:cxnLst/>
              <a:rect l="l" t="t" r="r" b="b"/>
              <a:pathLst>
                <a:path w="3225546" h="3612007">
                  <a:moveTo>
                    <a:pt x="3224276" y="0"/>
                  </a:moveTo>
                  <a:lnTo>
                    <a:pt x="0" y="3225419"/>
                  </a:lnTo>
                  <a:lnTo>
                    <a:pt x="386715" y="3612007"/>
                  </a:lnTo>
                  <a:lnTo>
                    <a:pt x="3225546" y="3612007"/>
                  </a:lnTo>
                  <a:lnTo>
                    <a:pt x="3225546" y="1270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920974" y="879221"/>
              <a:ext cx="2430526" cy="2622677"/>
            </a:xfrm>
            <a:custGeom>
              <a:avLst/>
              <a:gdLst/>
              <a:ahLst/>
              <a:cxnLst/>
              <a:rect l="l" t="t" r="r" b="b"/>
              <a:pathLst>
                <a:path w="2430526" h="2622677">
                  <a:moveTo>
                    <a:pt x="2430526" y="0"/>
                  </a:moveTo>
                  <a:lnTo>
                    <a:pt x="0" y="2430399"/>
                  </a:lnTo>
                  <a:lnTo>
                    <a:pt x="194818" y="2622677"/>
                  </a:lnTo>
                  <a:lnTo>
                    <a:pt x="2430526" y="386842"/>
                  </a:lnTo>
                  <a:lnTo>
                    <a:pt x="2430526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605460" y="3266265"/>
            <a:ext cx="6372149" cy="6372130"/>
            <a:chOff x="0" y="0"/>
            <a:chExt cx="8496198" cy="8496173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8496173" cy="8496173"/>
            </a:xfrm>
            <a:custGeom>
              <a:avLst/>
              <a:gdLst/>
              <a:ahLst/>
              <a:cxnLst/>
              <a:rect l="l" t="t" r="r" b="b"/>
              <a:pathLst>
                <a:path w="8496173" h="8496173">
                  <a:moveTo>
                    <a:pt x="4248023" y="0"/>
                  </a:moveTo>
                  <a:lnTo>
                    <a:pt x="8496173" y="4248023"/>
                  </a:lnTo>
                  <a:lnTo>
                    <a:pt x="4248023" y="8496173"/>
                  </a:lnTo>
                  <a:lnTo>
                    <a:pt x="0" y="4248023"/>
                  </a:lnTo>
                  <a:lnTo>
                    <a:pt x="4248023" y="0"/>
                  </a:lnTo>
                  <a:close/>
                </a:path>
              </a:pathLst>
            </a:custGeom>
            <a:blipFill>
              <a:blip r:embed="rId2"/>
              <a:stretch>
                <a:fillRect l="-1" b="-1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-63503" y="328603"/>
            <a:ext cx="3990861" cy="10021900"/>
            <a:chOff x="0" y="0"/>
            <a:chExt cx="3990861" cy="10021900"/>
          </a:xfrm>
        </p:grpSpPr>
        <p:sp>
          <p:nvSpPr>
            <p:cNvPr id="12" name="Freeform 12"/>
            <p:cNvSpPr/>
            <p:nvPr/>
          </p:nvSpPr>
          <p:spPr>
            <a:xfrm>
              <a:off x="63500" y="357505"/>
              <a:ext cx="2930144" cy="5860288"/>
            </a:xfrm>
            <a:custGeom>
              <a:avLst/>
              <a:gdLst/>
              <a:ahLst/>
              <a:cxnLst/>
              <a:rect l="l" t="t" r="r" b="b"/>
              <a:pathLst>
                <a:path w="2930144" h="5860288">
                  <a:moveTo>
                    <a:pt x="0" y="0"/>
                  </a:moveTo>
                  <a:lnTo>
                    <a:pt x="0" y="5860288"/>
                  </a:lnTo>
                  <a:lnTo>
                    <a:pt x="2930144" y="2929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0" y="5888355"/>
              <a:ext cx="3863848" cy="4070096"/>
            </a:xfrm>
            <a:custGeom>
              <a:avLst/>
              <a:gdLst/>
              <a:ahLst/>
              <a:cxnLst/>
              <a:rect l="l" t="t" r="r" b="b"/>
              <a:pathLst>
                <a:path w="3863848" h="4070096">
                  <a:moveTo>
                    <a:pt x="639699" y="0"/>
                  </a:moveTo>
                  <a:lnTo>
                    <a:pt x="0" y="639699"/>
                  </a:lnTo>
                  <a:lnTo>
                    <a:pt x="0" y="4070096"/>
                  </a:lnTo>
                  <a:lnTo>
                    <a:pt x="3018028" y="4070096"/>
                  </a:lnTo>
                  <a:lnTo>
                    <a:pt x="3863848" y="3224276"/>
                  </a:lnTo>
                  <a:lnTo>
                    <a:pt x="639699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3701882" y="2500529"/>
            <a:ext cx="6514757" cy="362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Rufina"/>
                <a:ea typeface="Rufina"/>
                <a:cs typeface="Rufina"/>
                <a:sym typeface="Rufina"/>
              </a:rPr>
              <a:t>Ethical Considerations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Ethical considerations in exchange rate forecasting include transparency and responsible reporting. Ensuring ethical practices builds trust and credibility in ﬁnancial markets.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286" y="5791"/>
            <a:ext cx="18278475" cy="10281209"/>
          </a:xfrm>
          <a:custGeom>
            <a:avLst/>
            <a:gdLst/>
            <a:ahLst/>
            <a:cxnLst/>
            <a:rect l="l" t="t" r="r" b="b"/>
            <a:pathLst>
              <a:path w="18278475" h="10281209">
                <a:moveTo>
                  <a:pt x="0" y="0"/>
                </a:moveTo>
                <a:lnTo>
                  <a:pt x="18278475" y="0"/>
                </a:lnTo>
                <a:lnTo>
                  <a:pt x="18278475" y="10281209"/>
                </a:lnTo>
                <a:lnTo>
                  <a:pt x="0" y="10281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39" b="-9260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469580" y="2134"/>
            <a:ext cx="7818420" cy="10297668"/>
            <a:chOff x="0" y="0"/>
            <a:chExt cx="2056613" cy="27087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6613" cy="2708772"/>
            </a:xfrm>
            <a:custGeom>
              <a:avLst/>
              <a:gdLst/>
              <a:ahLst/>
              <a:cxnLst/>
              <a:rect l="l" t="t" r="r" b="b"/>
              <a:pathLst>
                <a:path w="2056613" h="2708772">
                  <a:moveTo>
                    <a:pt x="50501" y="0"/>
                  </a:moveTo>
                  <a:lnTo>
                    <a:pt x="2006112" y="0"/>
                  </a:lnTo>
                  <a:cubicBezTo>
                    <a:pt x="2034003" y="0"/>
                    <a:pt x="2056613" y="22610"/>
                    <a:pt x="2056613" y="50501"/>
                  </a:cubicBezTo>
                  <a:lnTo>
                    <a:pt x="2056613" y="2658271"/>
                  </a:lnTo>
                  <a:cubicBezTo>
                    <a:pt x="2056613" y="2686162"/>
                    <a:pt x="2034003" y="2708772"/>
                    <a:pt x="2006112" y="2708772"/>
                  </a:cubicBezTo>
                  <a:lnTo>
                    <a:pt x="50501" y="2708772"/>
                  </a:lnTo>
                  <a:cubicBezTo>
                    <a:pt x="22610" y="2708772"/>
                    <a:pt x="0" y="2686162"/>
                    <a:pt x="0" y="2658271"/>
                  </a:cubicBezTo>
                  <a:lnTo>
                    <a:pt x="0" y="50501"/>
                  </a:lnTo>
                  <a:cubicBezTo>
                    <a:pt x="0" y="22610"/>
                    <a:pt x="22610" y="0"/>
                    <a:pt x="50501" y="0"/>
                  </a:cubicBezTo>
                  <a:close/>
                </a:path>
              </a:pathLst>
            </a:custGeom>
            <a:solidFill>
              <a:srgbClr val="2829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56613" cy="2746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842869" y="2722382"/>
            <a:ext cx="5971070" cy="3504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25"/>
              </a:lnSpc>
            </a:pPr>
            <a:r>
              <a:rPr lang="en-US" sz="4425">
                <a:solidFill>
                  <a:srgbClr val="FFFFFF"/>
                </a:solidFill>
                <a:latin typeface="Rufina"/>
                <a:ea typeface="Rufina"/>
                <a:cs typeface="Rufina"/>
                <a:sym typeface="Rufina"/>
              </a:rPr>
              <a:t>Future Trends in Exchange Rates</a:t>
            </a:r>
          </a:p>
          <a:p>
            <a:pPr algn="r">
              <a:lnSpc>
                <a:spcPts val="3223"/>
              </a:lnSpc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Future trends in exchange rates will likely be inﬂuenced by digital currencies, globalization, and economic shifts. Staying ahead of these trends is essential for strategic planning.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8414997" cy="10413997"/>
            <a:chOff x="0" y="0"/>
            <a:chExt cx="18415000" cy="10414000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28293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0" y="63500"/>
              <a:ext cx="2565781" cy="2669032"/>
            </a:xfrm>
            <a:custGeom>
              <a:avLst/>
              <a:gdLst/>
              <a:ahLst/>
              <a:cxnLst/>
              <a:rect l="l" t="t" r="r" b="b"/>
              <a:pathLst>
                <a:path w="2565781" h="2669032">
                  <a:moveTo>
                    <a:pt x="19812" y="0"/>
                  </a:moveTo>
                  <a:lnTo>
                    <a:pt x="0" y="19812"/>
                  </a:lnTo>
                  <a:lnTo>
                    <a:pt x="0" y="1841627"/>
                  </a:lnTo>
                  <a:lnTo>
                    <a:pt x="827405" y="2669032"/>
                  </a:lnTo>
                  <a:lnTo>
                    <a:pt x="2565781" y="930783"/>
                  </a:lnTo>
                  <a:lnTo>
                    <a:pt x="1634998" y="0"/>
                  </a:lnTo>
                  <a:close/>
                </a:path>
              </a:pathLst>
            </a:custGeom>
            <a:solidFill>
              <a:srgbClr val="484C6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052576" y="6428486"/>
              <a:ext cx="6448425" cy="3922014"/>
            </a:xfrm>
            <a:custGeom>
              <a:avLst/>
              <a:gdLst/>
              <a:ahLst/>
              <a:cxnLst/>
              <a:rect l="l" t="t" r="r" b="b"/>
              <a:pathLst>
                <a:path w="6448425" h="3922014">
                  <a:moveTo>
                    <a:pt x="3225546" y="0"/>
                  </a:moveTo>
                  <a:lnTo>
                    <a:pt x="0" y="3224149"/>
                  </a:lnTo>
                  <a:lnTo>
                    <a:pt x="698119" y="3922014"/>
                  </a:lnTo>
                  <a:lnTo>
                    <a:pt x="5750814" y="3922014"/>
                  </a:lnTo>
                  <a:lnTo>
                    <a:pt x="6448425" y="3224149"/>
                  </a:lnTo>
                  <a:lnTo>
                    <a:pt x="6448425" y="3224149"/>
                  </a:lnTo>
                  <a:lnTo>
                    <a:pt x="3225546" y="0"/>
                  </a:lnTo>
                  <a:close/>
                </a:path>
              </a:pathLst>
            </a:custGeom>
            <a:solidFill>
              <a:srgbClr val="484C6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3058414"/>
              <a:ext cx="4050030" cy="6448425"/>
            </a:xfrm>
            <a:custGeom>
              <a:avLst/>
              <a:gdLst/>
              <a:ahLst/>
              <a:cxnLst/>
              <a:rect l="l" t="t" r="r" b="b"/>
              <a:pathLst>
                <a:path w="4050030" h="6448425">
                  <a:moveTo>
                    <a:pt x="825754" y="0"/>
                  </a:moveTo>
                  <a:lnTo>
                    <a:pt x="0" y="826135"/>
                  </a:lnTo>
                  <a:lnTo>
                    <a:pt x="0" y="5622925"/>
                  </a:lnTo>
                  <a:lnTo>
                    <a:pt x="825754" y="6448425"/>
                  </a:lnTo>
                  <a:lnTo>
                    <a:pt x="825754" y="6448425"/>
                  </a:lnTo>
                  <a:lnTo>
                    <a:pt x="4050030" y="3225546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75795" y="0"/>
            <a:ext cx="6372130" cy="6049470"/>
            <a:chOff x="0" y="0"/>
            <a:chExt cx="8496173" cy="80659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96173" cy="8065897"/>
            </a:xfrm>
            <a:custGeom>
              <a:avLst/>
              <a:gdLst/>
              <a:ahLst/>
              <a:cxnLst/>
              <a:rect l="l" t="t" r="r" b="b"/>
              <a:pathLst>
                <a:path w="8496173" h="8065897">
                  <a:moveTo>
                    <a:pt x="3817874" y="0"/>
                  </a:moveTo>
                  <a:lnTo>
                    <a:pt x="0" y="3817874"/>
                  </a:lnTo>
                  <a:lnTo>
                    <a:pt x="4248150" y="8065897"/>
                  </a:lnTo>
                  <a:lnTo>
                    <a:pt x="8496173" y="3817874"/>
                  </a:lnTo>
                  <a:lnTo>
                    <a:pt x="4678299" y="0"/>
                  </a:lnTo>
                  <a:close/>
                </a:path>
              </a:pathLst>
            </a:custGeom>
            <a:blipFill>
              <a:blip r:embed="rId2"/>
              <a:stretch>
                <a:fillRect t="-18604" b="-1334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8224567" y="2929485"/>
            <a:ext cx="8903532" cy="266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75"/>
              </a:lnSpc>
            </a:pPr>
            <a:r>
              <a:rPr lang="en-US" sz="5625">
                <a:solidFill>
                  <a:srgbClr val="FFFFFF"/>
                </a:solidFill>
                <a:latin typeface="Rufina"/>
                <a:ea typeface="Rufina"/>
                <a:cs typeface="Rufina"/>
                <a:sym typeface="Rufina"/>
              </a:rPr>
              <a:t>Tools for Decision-Making</a:t>
            </a:r>
          </a:p>
          <a:p>
            <a:pPr algn="just">
              <a:lnSpc>
                <a:spcPts val="3256"/>
              </a:lnSpc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Utilizing various tools, such as forex platforms and analytical software, can enhance decision-making. These tools provide real-time data and analytics for informed strategies.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8415054" cy="10413997"/>
          </a:xfrm>
          <a:custGeom>
            <a:avLst/>
            <a:gdLst/>
            <a:ahLst/>
            <a:cxnLst/>
            <a:rect l="l" t="t" r="r" b="b"/>
            <a:pathLst>
              <a:path w="18415054" h="10413997">
                <a:moveTo>
                  <a:pt x="0" y="0"/>
                </a:moveTo>
                <a:lnTo>
                  <a:pt x="18415054" y="0"/>
                </a:lnTo>
                <a:lnTo>
                  <a:pt x="18415054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25191" y="3864645"/>
            <a:ext cx="9610277" cy="266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0"/>
              </a:lnSpc>
            </a:pPr>
            <a:r>
              <a:rPr lang="en-US" sz="352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conclusion, understanding </a:t>
            </a:r>
            <a:r>
              <a:rPr lang="en-US" sz="352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forecasted exchange rate projections</a:t>
            </a:r>
            <a:r>
              <a:rPr lang="en-US" sz="352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is vital for eﬀective decision-making. By leveraging insights from various factors, businesses can navigate the complexities of global ﬁnance.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99591" y="1916163"/>
            <a:ext cx="8772487" cy="945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4"/>
              </a:lnSpc>
            </a:pPr>
            <a:r>
              <a:rPr lang="en-US" sz="5475">
                <a:solidFill>
                  <a:srgbClr val="FFFFFF"/>
                </a:solidFill>
                <a:latin typeface="Rufina"/>
                <a:ea typeface="Rufina"/>
                <a:cs typeface="Rufina"/>
                <a:sym typeface="Rufina"/>
              </a:rPr>
              <a:t>Conclusion and Takeaways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8414997" cy="10413997"/>
            <a:chOff x="0" y="0"/>
            <a:chExt cx="18415000" cy="10414000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28293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2931033" y="6100445"/>
              <a:ext cx="5934202" cy="95250"/>
            </a:xfrm>
            <a:custGeom>
              <a:avLst/>
              <a:gdLst/>
              <a:ahLst/>
              <a:cxnLst/>
              <a:rect l="l" t="t" r="r" b="b"/>
              <a:pathLst>
                <a:path w="5934202" h="95250">
                  <a:moveTo>
                    <a:pt x="0" y="95250"/>
                  </a:moveTo>
                  <a:lnTo>
                    <a:pt x="5934202" y="95250"/>
                  </a:lnTo>
                  <a:lnTo>
                    <a:pt x="59342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2931033" y="6100445"/>
              <a:ext cx="5934202" cy="95250"/>
            </a:xfrm>
            <a:custGeom>
              <a:avLst/>
              <a:gdLst/>
              <a:ahLst/>
              <a:cxnLst/>
              <a:rect l="l" t="t" r="r" b="b"/>
              <a:pathLst>
                <a:path w="5934202" h="95250">
                  <a:moveTo>
                    <a:pt x="0" y="95250"/>
                  </a:moveTo>
                  <a:lnTo>
                    <a:pt x="5934202" y="95250"/>
                  </a:lnTo>
                  <a:lnTo>
                    <a:pt x="59342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943707" y="3218307"/>
              <a:ext cx="2407793" cy="2938907"/>
            </a:xfrm>
            <a:custGeom>
              <a:avLst/>
              <a:gdLst/>
              <a:ahLst/>
              <a:cxnLst/>
              <a:rect l="l" t="t" r="r" b="b"/>
              <a:pathLst>
                <a:path w="2407793" h="2938907">
                  <a:moveTo>
                    <a:pt x="1739519" y="0"/>
                  </a:moveTo>
                  <a:lnTo>
                    <a:pt x="0" y="1738376"/>
                  </a:lnTo>
                  <a:lnTo>
                    <a:pt x="1201420" y="2938907"/>
                  </a:lnTo>
                  <a:lnTo>
                    <a:pt x="1201420" y="2938907"/>
                  </a:lnTo>
                  <a:lnTo>
                    <a:pt x="2407793" y="1733423"/>
                  </a:lnTo>
                  <a:lnTo>
                    <a:pt x="2407793" y="667766"/>
                  </a:lnTo>
                  <a:lnTo>
                    <a:pt x="1739519" y="0"/>
                  </a:lnTo>
                  <a:close/>
                </a:path>
              </a:pathLst>
            </a:custGeom>
            <a:solidFill>
              <a:srgbClr val="484C6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408021" y="2680462"/>
              <a:ext cx="2370328" cy="2371217"/>
            </a:xfrm>
            <a:custGeom>
              <a:avLst/>
              <a:gdLst/>
              <a:ahLst/>
              <a:cxnLst/>
              <a:rect l="l" t="t" r="r" b="b"/>
              <a:pathLst>
                <a:path w="2370328" h="2371217">
                  <a:moveTo>
                    <a:pt x="1739646" y="127"/>
                  </a:moveTo>
                  <a:lnTo>
                    <a:pt x="2370328" y="632968"/>
                  </a:lnTo>
                  <a:lnTo>
                    <a:pt x="630809" y="2371217"/>
                  </a:lnTo>
                  <a:lnTo>
                    <a:pt x="0" y="1738376"/>
                  </a:lnTo>
                  <a:lnTo>
                    <a:pt x="1739646" y="0"/>
                  </a:lnTo>
                </a:path>
              </a:pathLst>
            </a:custGeom>
            <a:solidFill>
              <a:srgbClr val="70B1D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2105513" y="63500"/>
              <a:ext cx="6245987" cy="3608324"/>
            </a:xfrm>
            <a:custGeom>
              <a:avLst/>
              <a:gdLst/>
              <a:ahLst/>
              <a:cxnLst/>
              <a:rect l="l" t="t" r="r" b="b"/>
              <a:pathLst>
                <a:path w="6245987" h="3608324">
                  <a:moveTo>
                    <a:pt x="384048" y="0"/>
                  </a:moveTo>
                  <a:lnTo>
                    <a:pt x="0" y="384175"/>
                  </a:lnTo>
                  <a:lnTo>
                    <a:pt x="3224150" y="3608324"/>
                  </a:lnTo>
                  <a:lnTo>
                    <a:pt x="6245987" y="586613"/>
                  </a:lnTo>
                  <a:lnTo>
                    <a:pt x="6245987" y="181737"/>
                  </a:lnTo>
                  <a:lnTo>
                    <a:pt x="6064249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125954" y="6738493"/>
              <a:ext cx="3225546" cy="3612007"/>
            </a:xfrm>
            <a:custGeom>
              <a:avLst/>
              <a:gdLst/>
              <a:ahLst/>
              <a:cxnLst/>
              <a:rect l="l" t="t" r="r" b="b"/>
              <a:pathLst>
                <a:path w="3225546" h="3612007">
                  <a:moveTo>
                    <a:pt x="3224276" y="0"/>
                  </a:moveTo>
                  <a:lnTo>
                    <a:pt x="0" y="3225419"/>
                  </a:lnTo>
                  <a:lnTo>
                    <a:pt x="386715" y="3612007"/>
                  </a:lnTo>
                  <a:lnTo>
                    <a:pt x="3225546" y="3612007"/>
                  </a:lnTo>
                  <a:lnTo>
                    <a:pt x="3225546" y="1270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329027" y="1185545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572" y="0"/>
                  </a:moveTo>
                  <a:lnTo>
                    <a:pt x="2990850" y="194691"/>
                  </a:lnTo>
                  <a:lnTo>
                    <a:pt x="194691" y="2990850"/>
                  </a:lnTo>
                  <a:lnTo>
                    <a:pt x="0" y="2798572"/>
                  </a:lnTo>
                  <a:lnTo>
                    <a:pt x="2798572" y="0"/>
                  </a:lnTo>
                </a:path>
              </a:pathLst>
            </a:custGeom>
            <a:solidFill>
              <a:srgbClr val="70B1DA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710948" y="3488598"/>
            <a:ext cx="6372073" cy="6372130"/>
            <a:chOff x="0" y="0"/>
            <a:chExt cx="8496097" cy="8496173"/>
          </a:xfrm>
        </p:grpSpPr>
        <p:sp>
          <p:nvSpPr>
            <p:cNvPr id="12" name="Freeform 12"/>
            <p:cNvSpPr/>
            <p:nvPr/>
          </p:nvSpPr>
          <p:spPr>
            <a:xfrm flipH="1">
              <a:off x="0" y="0"/>
              <a:ext cx="8496046" cy="8496173"/>
            </a:xfrm>
            <a:custGeom>
              <a:avLst/>
              <a:gdLst/>
              <a:ahLst/>
              <a:cxnLst/>
              <a:rect l="l" t="t" r="r" b="b"/>
              <a:pathLst>
                <a:path w="8496046" h="8496173">
                  <a:moveTo>
                    <a:pt x="4248023" y="0"/>
                  </a:moveTo>
                  <a:lnTo>
                    <a:pt x="8496046" y="4248023"/>
                  </a:lnTo>
                  <a:lnTo>
                    <a:pt x="4248023" y="8496173"/>
                  </a:lnTo>
                  <a:lnTo>
                    <a:pt x="0" y="4248023"/>
                  </a:lnTo>
                  <a:lnTo>
                    <a:pt x="4248023" y="0"/>
                  </a:lnTo>
                  <a:close/>
                </a:path>
              </a:pathLst>
            </a:custGeom>
            <a:blipFill>
              <a:blip r:embed="rId2"/>
              <a:stretch>
                <a:fillRect r="-2" b="-1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793006" y="3377832"/>
            <a:ext cx="6166933" cy="225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70"/>
              </a:lnSpc>
            </a:pPr>
            <a:r>
              <a:rPr lang="en-US" sz="13050">
                <a:solidFill>
                  <a:srgbClr val="FFFFFF"/>
                </a:solidFill>
                <a:latin typeface="Rufina"/>
                <a:ea typeface="Rufina"/>
                <a:cs typeface="Rufina"/>
                <a:sym typeface="Rufina"/>
              </a:rPr>
              <a:t>Thanks!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8414997" cy="10413997"/>
            <a:chOff x="0" y="0"/>
            <a:chExt cx="18415000" cy="10414000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28293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3352673" y="63500"/>
              <a:ext cx="3388233" cy="1694180"/>
            </a:xfrm>
            <a:custGeom>
              <a:avLst/>
              <a:gdLst/>
              <a:ahLst/>
              <a:cxnLst/>
              <a:rect l="l" t="t" r="r" b="b"/>
              <a:pathLst>
                <a:path w="3388233" h="1694180">
                  <a:moveTo>
                    <a:pt x="0" y="0"/>
                  </a:moveTo>
                  <a:lnTo>
                    <a:pt x="1694180" y="1694180"/>
                  </a:lnTo>
                  <a:lnTo>
                    <a:pt x="3388233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500" y="3758819"/>
              <a:ext cx="1786636" cy="2938780"/>
            </a:xfrm>
            <a:custGeom>
              <a:avLst/>
              <a:gdLst/>
              <a:ahLst/>
              <a:cxnLst/>
              <a:rect l="l" t="t" r="r" b="b"/>
              <a:pathLst>
                <a:path w="1786636" h="2938780">
                  <a:moveTo>
                    <a:pt x="586105" y="0"/>
                  </a:moveTo>
                  <a:lnTo>
                    <a:pt x="0" y="585978"/>
                  </a:lnTo>
                  <a:lnTo>
                    <a:pt x="0" y="2890520"/>
                  </a:lnTo>
                  <a:lnTo>
                    <a:pt x="48260" y="2938780"/>
                  </a:lnTo>
                  <a:lnTo>
                    <a:pt x="1786636" y="1200531"/>
                  </a:lnTo>
                  <a:lnTo>
                    <a:pt x="586105" y="0"/>
                  </a:lnTo>
                  <a:close/>
                </a:path>
              </a:pathLst>
            </a:custGeom>
            <a:solidFill>
              <a:srgbClr val="484C6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3220974"/>
              <a:ext cx="681101" cy="1313942"/>
            </a:xfrm>
            <a:custGeom>
              <a:avLst/>
              <a:gdLst/>
              <a:ahLst/>
              <a:cxnLst/>
              <a:rect l="l" t="t" r="r" b="b"/>
              <a:pathLst>
                <a:path w="681101" h="1313942">
                  <a:moveTo>
                    <a:pt x="48260" y="0"/>
                  </a:moveTo>
                  <a:lnTo>
                    <a:pt x="0" y="48387"/>
                  </a:lnTo>
                  <a:lnTo>
                    <a:pt x="0" y="1313942"/>
                  </a:lnTo>
                  <a:lnTo>
                    <a:pt x="681101" y="632841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130933" y="1756664"/>
              <a:ext cx="6448552" cy="6448425"/>
            </a:xfrm>
            <a:custGeom>
              <a:avLst/>
              <a:gdLst/>
              <a:ahLst/>
              <a:cxnLst/>
              <a:rect l="l" t="t" r="r" b="b"/>
              <a:pathLst>
                <a:path w="6448552" h="6448425">
                  <a:moveTo>
                    <a:pt x="3224276" y="0"/>
                  </a:moveTo>
                  <a:lnTo>
                    <a:pt x="0" y="3225419"/>
                  </a:lnTo>
                  <a:lnTo>
                    <a:pt x="3224276" y="6448425"/>
                  </a:lnTo>
                  <a:lnTo>
                    <a:pt x="3224276" y="6448425"/>
                  </a:lnTo>
                  <a:lnTo>
                    <a:pt x="6448552" y="3225419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5541010" y="5575935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572" y="127"/>
                  </a:moveTo>
                  <a:lnTo>
                    <a:pt x="0" y="2796159"/>
                  </a:lnTo>
                  <a:lnTo>
                    <a:pt x="194691" y="2990850"/>
                  </a:lnTo>
                  <a:lnTo>
                    <a:pt x="194691" y="2990850"/>
                  </a:lnTo>
                  <a:lnTo>
                    <a:pt x="2990850" y="192278"/>
                  </a:lnTo>
                  <a:lnTo>
                    <a:pt x="2798572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5122126"/>
            <a:ext cx="5320560" cy="5165636"/>
            <a:chOff x="0" y="0"/>
            <a:chExt cx="7094080" cy="68875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94093" cy="6887464"/>
            </a:xfrm>
            <a:custGeom>
              <a:avLst/>
              <a:gdLst/>
              <a:ahLst/>
              <a:cxnLst/>
              <a:rect l="l" t="t" r="r" b="b"/>
              <a:pathLst>
                <a:path w="7094093" h="6887464">
                  <a:moveTo>
                    <a:pt x="2528443" y="0"/>
                  </a:moveTo>
                  <a:lnTo>
                    <a:pt x="0" y="2528443"/>
                  </a:lnTo>
                  <a:lnTo>
                    <a:pt x="0" y="6602603"/>
                  </a:lnTo>
                  <a:lnTo>
                    <a:pt x="284861" y="6887464"/>
                  </a:lnTo>
                  <a:lnTo>
                    <a:pt x="4772152" y="6887464"/>
                  </a:lnTo>
                  <a:lnTo>
                    <a:pt x="7094093" y="4565523"/>
                  </a:lnTo>
                  <a:lnTo>
                    <a:pt x="2528443" y="0"/>
                  </a:lnTo>
                  <a:close/>
                </a:path>
              </a:pathLst>
            </a:custGeom>
            <a:blipFill>
              <a:blip r:embed="rId2"/>
              <a:stretch>
                <a:fillRect l="-23408" t="-8370" r="-73516" b="-38221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0" y="0"/>
            <a:ext cx="4753499" cy="4615558"/>
            <a:chOff x="0" y="0"/>
            <a:chExt cx="6337998" cy="61540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37935" cy="6154039"/>
            </a:xfrm>
            <a:custGeom>
              <a:avLst/>
              <a:gdLst/>
              <a:ahLst/>
              <a:cxnLst/>
              <a:rect l="l" t="t" r="r" b="b"/>
              <a:pathLst>
                <a:path w="6337935" h="6154039">
                  <a:moveTo>
                    <a:pt x="1233678" y="0"/>
                  </a:moveTo>
                  <a:lnTo>
                    <a:pt x="0" y="1233678"/>
                  </a:lnTo>
                  <a:lnTo>
                    <a:pt x="0" y="3568827"/>
                  </a:lnTo>
                  <a:lnTo>
                    <a:pt x="2585212" y="6154039"/>
                  </a:lnTo>
                  <a:lnTo>
                    <a:pt x="6337935" y="2401189"/>
                  </a:lnTo>
                  <a:lnTo>
                    <a:pt x="3936746" y="0"/>
                  </a:lnTo>
                  <a:close/>
                </a:path>
              </a:pathLst>
            </a:custGeom>
            <a:blipFill>
              <a:blip r:embed="rId3"/>
              <a:stretch>
                <a:fillRect l="-47865" t="-21961" r="-29271" b="-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579131" y="1572292"/>
            <a:ext cx="6536922" cy="121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76"/>
              </a:lnSpc>
            </a:pPr>
            <a:r>
              <a:rPr lang="en-US" sz="6912" b="1" spc="11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PROJECT TITLE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44217" y="4286345"/>
            <a:ext cx="9200702" cy="1587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8"/>
              </a:lnSpc>
            </a:pPr>
            <a:r>
              <a:rPr lang="en-US" sz="5184" b="1" spc="82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CURRENCY EXCHANGE RATE ANAYSIS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8414997" cy="10413997"/>
            <a:chOff x="0" y="0"/>
            <a:chExt cx="18415000" cy="10414000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28293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3352673" y="63500"/>
              <a:ext cx="3388233" cy="1694180"/>
            </a:xfrm>
            <a:custGeom>
              <a:avLst/>
              <a:gdLst/>
              <a:ahLst/>
              <a:cxnLst/>
              <a:rect l="l" t="t" r="r" b="b"/>
              <a:pathLst>
                <a:path w="3388233" h="1694180">
                  <a:moveTo>
                    <a:pt x="0" y="0"/>
                  </a:moveTo>
                  <a:lnTo>
                    <a:pt x="1694180" y="1694180"/>
                  </a:lnTo>
                  <a:lnTo>
                    <a:pt x="3388233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500" y="3758819"/>
              <a:ext cx="1786636" cy="2938780"/>
            </a:xfrm>
            <a:custGeom>
              <a:avLst/>
              <a:gdLst/>
              <a:ahLst/>
              <a:cxnLst/>
              <a:rect l="l" t="t" r="r" b="b"/>
              <a:pathLst>
                <a:path w="1786636" h="2938780">
                  <a:moveTo>
                    <a:pt x="586105" y="0"/>
                  </a:moveTo>
                  <a:lnTo>
                    <a:pt x="0" y="585978"/>
                  </a:lnTo>
                  <a:lnTo>
                    <a:pt x="0" y="2890520"/>
                  </a:lnTo>
                  <a:lnTo>
                    <a:pt x="48260" y="2938780"/>
                  </a:lnTo>
                  <a:lnTo>
                    <a:pt x="1786636" y="1200531"/>
                  </a:lnTo>
                  <a:lnTo>
                    <a:pt x="586105" y="0"/>
                  </a:lnTo>
                  <a:close/>
                </a:path>
              </a:pathLst>
            </a:custGeom>
            <a:solidFill>
              <a:srgbClr val="484C6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3220974"/>
              <a:ext cx="681101" cy="1313942"/>
            </a:xfrm>
            <a:custGeom>
              <a:avLst/>
              <a:gdLst/>
              <a:ahLst/>
              <a:cxnLst/>
              <a:rect l="l" t="t" r="r" b="b"/>
              <a:pathLst>
                <a:path w="681101" h="1313942">
                  <a:moveTo>
                    <a:pt x="48260" y="0"/>
                  </a:moveTo>
                  <a:lnTo>
                    <a:pt x="0" y="48387"/>
                  </a:lnTo>
                  <a:lnTo>
                    <a:pt x="0" y="1313942"/>
                  </a:lnTo>
                  <a:lnTo>
                    <a:pt x="681101" y="632841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130933" y="1756664"/>
              <a:ext cx="6448552" cy="6448425"/>
            </a:xfrm>
            <a:custGeom>
              <a:avLst/>
              <a:gdLst/>
              <a:ahLst/>
              <a:cxnLst/>
              <a:rect l="l" t="t" r="r" b="b"/>
              <a:pathLst>
                <a:path w="6448552" h="6448425">
                  <a:moveTo>
                    <a:pt x="3224276" y="0"/>
                  </a:moveTo>
                  <a:lnTo>
                    <a:pt x="0" y="3225419"/>
                  </a:lnTo>
                  <a:lnTo>
                    <a:pt x="3224276" y="6448425"/>
                  </a:lnTo>
                  <a:lnTo>
                    <a:pt x="3224276" y="6448425"/>
                  </a:lnTo>
                  <a:lnTo>
                    <a:pt x="6448552" y="3225419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5541010" y="5575935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572" y="127"/>
                  </a:moveTo>
                  <a:lnTo>
                    <a:pt x="0" y="2796159"/>
                  </a:lnTo>
                  <a:lnTo>
                    <a:pt x="194691" y="2990850"/>
                  </a:lnTo>
                  <a:lnTo>
                    <a:pt x="194691" y="2990850"/>
                  </a:lnTo>
                  <a:lnTo>
                    <a:pt x="2990850" y="192278"/>
                  </a:lnTo>
                  <a:lnTo>
                    <a:pt x="2798572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5122126"/>
            <a:ext cx="5320560" cy="5165636"/>
            <a:chOff x="0" y="0"/>
            <a:chExt cx="7094080" cy="68875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94093" cy="6887464"/>
            </a:xfrm>
            <a:custGeom>
              <a:avLst/>
              <a:gdLst/>
              <a:ahLst/>
              <a:cxnLst/>
              <a:rect l="l" t="t" r="r" b="b"/>
              <a:pathLst>
                <a:path w="7094093" h="6887464">
                  <a:moveTo>
                    <a:pt x="2528443" y="0"/>
                  </a:moveTo>
                  <a:lnTo>
                    <a:pt x="0" y="2528443"/>
                  </a:lnTo>
                  <a:lnTo>
                    <a:pt x="0" y="6602603"/>
                  </a:lnTo>
                  <a:lnTo>
                    <a:pt x="284861" y="6887464"/>
                  </a:lnTo>
                  <a:lnTo>
                    <a:pt x="4772152" y="6887464"/>
                  </a:lnTo>
                  <a:lnTo>
                    <a:pt x="7094093" y="4565523"/>
                  </a:lnTo>
                  <a:lnTo>
                    <a:pt x="2528443" y="0"/>
                  </a:lnTo>
                  <a:close/>
                </a:path>
              </a:pathLst>
            </a:custGeom>
            <a:blipFill>
              <a:blip r:embed="rId2"/>
              <a:stretch>
                <a:fillRect l="-23408" t="-8370" r="-73516" b="-38221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0" y="0"/>
            <a:ext cx="4753499" cy="4615558"/>
            <a:chOff x="0" y="0"/>
            <a:chExt cx="6337998" cy="61540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37935" cy="6154039"/>
            </a:xfrm>
            <a:custGeom>
              <a:avLst/>
              <a:gdLst/>
              <a:ahLst/>
              <a:cxnLst/>
              <a:rect l="l" t="t" r="r" b="b"/>
              <a:pathLst>
                <a:path w="6337935" h="6154039">
                  <a:moveTo>
                    <a:pt x="1233678" y="0"/>
                  </a:moveTo>
                  <a:lnTo>
                    <a:pt x="0" y="1233678"/>
                  </a:lnTo>
                  <a:lnTo>
                    <a:pt x="0" y="3568827"/>
                  </a:lnTo>
                  <a:lnTo>
                    <a:pt x="2585212" y="6154039"/>
                  </a:lnTo>
                  <a:lnTo>
                    <a:pt x="6337935" y="2401189"/>
                  </a:lnTo>
                  <a:lnTo>
                    <a:pt x="3936746" y="0"/>
                  </a:lnTo>
                  <a:close/>
                </a:path>
              </a:pathLst>
            </a:custGeom>
            <a:blipFill>
              <a:blip r:embed="rId3"/>
              <a:stretch>
                <a:fillRect l="-47865" t="-21961" r="-29271" b="-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627204" y="972274"/>
            <a:ext cx="3708530" cy="121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76"/>
              </a:lnSpc>
            </a:pPr>
            <a:r>
              <a:rPr lang="en-US" sz="6912" b="1" spc="11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AGENDA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76735" y="2631538"/>
            <a:ext cx="8020793" cy="5036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3"/>
              </a:lnSpc>
            </a:pPr>
            <a:r>
              <a:rPr lang="en-US" sz="3020" spc="48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1.INTRODUCTION TO EXCHANGE RATE 2.IMPORTANCE OF EXCHANGE RATE 3.FACTORS INFLUENCING EXCHANGE RATE 4.TYPES OF EXCHANGE RATE SYSTEM 5.FORECASTING TECHNIQUES 6.GLOBAL EVENTS AND EXCHANGE RATE  7.CURRENCY RISK MANAGEMENT 8.ETHICAL CONSIDERATION </a:t>
            </a:r>
          </a:p>
          <a:p>
            <a:pPr algn="l">
              <a:lnSpc>
                <a:spcPts val="3633"/>
              </a:lnSpc>
            </a:pPr>
            <a:r>
              <a:rPr lang="en-US" sz="3020" spc="48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9.FUTURE TRENDS IN EXCHANGE RATE 10.TOOLS FOR DECISION MAKING 11.CONCLUSION AND TAKEAWAYS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448" y="2134"/>
            <a:ext cx="18278475" cy="10284866"/>
          </a:xfrm>
          <a:custGeom>
            <a:avLst/>
            <a:gdLst/>
            <a:ahLst/>
            <a:cxnLst/>
            <a:rect l="l" t="t" r="r" b="b"/>
            <a:pathLst>
              <a:path w="18278475" h="10284866">
                <a:moveTo>
                  <a:pt x="0" y="0"/>
                </a:moveTo>
                <a:lnTo>
                  <a:pt x="18278475" y="0"/>
                </a:lnTo>
                <a:lnTo>
                  <a:pt x="18278475" y="10284866"/>
                </a:lnTo>
                <a:lnTo>
                  <a:pt x="0" y="10284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36" b="-9221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469580" y="2134"/>
            <a:ext cx="7818420" cy="10297668"/>
            <a:chOff x="0" y="0"/>
            <a:chExt cx="2056613" cy="27087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6613" cy="2708772"/>
            </a:xfrm>
            <a:custGeom>
              <a:avLst/>
              <a:gdLst/>
              <a:ahLst/>
              <a:cxnLst/>
              <a:rect l="l" t="t" r="r" b="b"/>
              <a:pathLst>
                <a:path w="2056613" h="2708772">
                  <a:moveTo>
                    <a:pt x="50501" y="0"/>
                  </a:moveTo>
                  <a:lnTo>
                    <a:pt x="2006112" y="0"/>
                  </a:lnTo>
                  <a:cubicBezTo>
                    <a:pt x="2034003" y="0"/>
                    <a:pt x="2056613" y="22610"/>
                    <a:pt x="2056613" y="50501"/>
                  </a:cubicBezTo>
                  <a:lnTo>
                    <a:pt x="2056613" y="2658271"/>
                  </a:lnTo>
                  <a:cubicBezTo>
                    <a:pt x="2056613" y="2686162"/>
                    <a:pt x="2034003" y="2708772"/>
                    <a:pt x="2006112" y="2708772"/>
                  </a:cubicBezTo>
                  <a:lnTo>
                    <a:pt x="50501" y="2708772"/>
                  </a:lnTo>
                  <a:cubicBezTo>
                    <a:pt x="22610" y="2708772"/>
                    <a:pt x="0" y="2686162"/>
                    <a:pt x="0" y="2658271"/>
                  </a:cubicBezTo>
                  <a:lnTo>
                    <a:pt x="0" y="50501"/>
                  </a:lnTo>
                  <a:cubicBezTo>
                    <a:pt x="0" y="22610"/>
                    <a:pt x="22610" y="0"/>
                    <a:pt x="50501" y="0"/>
                  </a:cubicBezTo>
                  <a:close/>
                </a:path>
              </a:pathLst>
            </a:custGeom>
            <a:solidFill>
              <a:srgbClr val="2829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56613" cy="2746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184385" y="2780383"/>
            <a:ext cx="6086437" cy="3969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5"/>
              </a:lnSpc>
            </a:pPr>
            <a:r>
              <a:rPr lang="en-US" sz="4425">
                <a:solidFill>
                  <a:srgbClr val="FFFFFF"/>
                </a:solidFill>
                <a:latin typeface="Rufina"/>
                <a:ea typeface="Rufina"/>
                <a:cs typeface="Rufina"/>
                <a:sym typeface="Rufina"/>
              </a:rPr>
              <a:t>Introduction to Exchange Rates</a:t>
            </a:r>
          </a:p>
          <a:p>
            <a:pPr algn="l">
              <a:lnSpc>
                <a:spcPts val="3245"/>
              </a:lnSpc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this presentation, we will explore strategic insights into forecasted exchange rate projections. Understanding these projections is crucial for informed decision-making in ﬁnancial markets and international trade.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8414997" cy="10413997"/>
            <a:chOff x="0" y="0"/>
            <a:chExt cx="18415000" cy="10414000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28293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3352673" y="63500"/>
              <a:ext cx="3388233" cy="1694180"/>
            </a:xfrm>
            <a:custGeom>
              <a:avLst/>
              <a:gdLst/>
              <a:ahLst/>
              <a:cxnLst/>
              <a:rect l="l" t="t" r="r" b="b"/>
              <a:pathLst>
                <a:path w="3388233" h="1694180">
                  <a:moveTo>
                    <a:pt x="0" y="0"/>
                  </a:moveTo>
                  <a:lnTo>
                    <a:pt x="1694180" y="1694180"/>
                  </a:lnTo>
                  <a:lnTo>
                    <a:pt x="3388233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500" y="3758819"/>
              <a:ext cx="1786636" cy="2938780"/>
            </a:xfrm>
            <a:custGeom>
              <a:avLst/>
              <a:gdLst/>
              <a:ahLst/>
              <a:cxnLst/>
              <a:rect l="l" t="t" r="r" b="b"/>
              <a:pathLst>
                <a:path w="1786636" h="2938780">
                  <a:moveTo>
                    <a:pt x="586105" y="0"/>
                  </a:moveTo>
                  <a:lnTo>
                    <a:pt x="0" y="585978"/>
                  </a:lnTo>
                  <a:lnTo>
                    <a:pt x="0" y="2890520"/>
                  </a:lnTo>
                  <a:lnTo>
                    <a:pt x="48260" y="2938780"/>
                  </a:lnTo>
                  <a:lnTo>
                    <a:pt x="1786636" y="1200531"/>
                  </a:lnTo>
                  <a:lnTo>
                    <a:pt x="586105" y="0"/>
                  </a:lnTo>
                  <a:close/>
                </a:path>
              </a:pathLst>
            </a:custGeom>
            <a:solidFill>
              <a:srgbClr val="484C6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3220974"/>
              <a:ext cx="681101" cy="1313942"/>
            </a:xfrm>
            <a:custGeom>
              <a:avLst/>
              <a:gdLst/>
              <a:ahLst/>
              <a:cxnLst/>
              <a:rect l="l" t="t" r="r" b="b"/>
              <a:pathLst>
                <a:path w="681101" h="1313942">
                  <a:moveTo>
                    <a:pt x="48260" y="0"/>
                  </a:moveTo>
                  <a:lnTo>
                    <a:pt x="0" y="48387"/>
                  </a:lnTo>
                  <a:lnTo>
                    <a:pt x="0" y="1313942"/>
                  </a:lnTo>
                  <a:lnTo>
                    <a:pt x="681101" y="632841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130933" y="1756664"/>
              <a:ext cx="6448552" cy="6448425"/>
            </a:xfrm>
            <a:custGeom>
              <a:avLst/>
              <a:gdLst/>
              <a:ahLst/>
              <a:cxnLst/>
              <a:rect l="l" t="t" r="r" b="b"/>
              <a:pathLst>
                <a:path w="6448552" h="6448425">
                  <a:moveTo>
                    <a:pt x="3224276" y="0"/>
                  </a:moveTo>
                  <a:lnTo>
                    <a:pt x="0" y="3225419"/>
                  </a:lnTo>
                  <a:lnTo>
                    <a:pt x="3224276" y="6448425"/>
                  </a:lnTo>
                  <a:lnTo>
                    <a:pt x="3224276" y="6448425"/>
                  </a:lnTo>
                  <a:lnTo>
                    <a:pt x="6448552" y="3225419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5541010" y="5575935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572" y="127"/>
                  </a:moveTo>
                  <a:lnTo>
                    <a:pt x="0" y="2796159"/>
                  </a:lnTo>
                  <a:lnTo>
                    <a:pt x="194691" y="2990850"/>
                  </a:lnTo>
                  <a:lnTo>
                    <a:pt x="194691" y="2990850"/>
                  </a:lnTo>
                  <a:lnTo>
                    <a:pt x="2990850" y="192278"/>
                  </a:lnTo>
                  <a:lnTo>
                    <a:pt x="2798572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5122116"/>
            <a:ext cx="5320560" cy="5165646"/>
            <a:chOff x="0" y="0"/>
            <a:chExt cx="7094080" cy="68875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94093" cy="6887464"/>
            </a:xfrm>
            <a:custGeom>
              <a:avLst/>
              <a:gdLst/>
              <a:ahLst/>
              <a:cxnLst/>
              <a:rect l="l" t="t" r="r" b="b"/>
              <a:pathLst>
                <a:path w="7094093" h="6887464">
                  <a:moveTo>
                    <a:pt x="2528443" y="0"/>
                  </a:moveTo>
                  <a:lnTo>
                    <a:pt x="0" y="2528443"/>
                  </a:lnTo>
                  <a:lnTo>
                    <a:pt x="0" y="6602603"/>
                  </a:lnTo>
                  <a:lnTo>
                    <a:pt x="284861" y="6887464"/>
                  </a:lnTo>
                  <a:lnTo>
                    <a:pt x="4772152" y="6887464"/>
                  </a:lnTo>
                  <a:lnTo>
                    <a:pt x="7094093" y="4565523"/>
                  </a:lnTo>
                  <a:lnTo>
                    <a:pt x="2528443" y="0"/>
                  </a:lnTo>
                  <a:close/>
                </a:path>
              </a:pathLst>
            </a:custGeom>
            <a:blipFill>
              <a:blip r:embed="rId2"/>
              <a:stretch>
                <a:fillRect l="-23408" t="-8370" r="-73516" b="-38221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0" y="0"/>
            <a:ext cx="4753499" cy="4615558"/>
            <a:chOff x="0" y="0"/>
            <a:chExt cx="6337998" cy="61540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37935" cy="6154039"/>
            </a:xfrm>
            <a:custGeom>
              <a:avLst/>
              <a:gdLst/>
              <a:ahLst/>
              <a:cxnLst/>
              <a:rect l="l" t="t" r="r" b="b"/>
              <a:pathLst>
                <a:path w="6337935" h="6154039">
                  <a:moveTo>
                    <a:pt x="1233678" y="0"/>
                  </a:moveTo>
                  <a:lnTo>
                    <a:pt x="0" y="1233678"/>
                  </a:lnTo>
                  <a:lnTo>
                    <a:pt x="0" y="3568827"/>
                  </a:lnTo>
                  <a:lnTo>
                    <a:pt x="2585212" y="6154039"/>
                  </a:lnTo>
                  <a:lnTo>
                    <a:pt x="6337935" y="2401189"/>
                  </a:lnTo>
                  <a:lnTo>
                    <a:pt x="3936746" y="0"/>
                  </a:lnTo>
                  <a:close/>
                </a:path>
              </a:pathLst>
            </a:custGeom>
            <a:blipFill>
              <a:blip r:embed="rId3"/>
              <a:stretch>
                <a:fillRect l="-47865" t="-21961" r="-29271" b="-2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431426" y="2507513"/>
            <a:ext cx="3603622" cy="222247"/>
            <a:chOff x="0" y="0"/>
            <a:chExt cx="3603625" cy="222250"/>
          </a:xfrm>
        </p:grpSpPr>
        <p:sp>
          <p:nvSpPr>
            <p:cNvPr id="14" name="Freeform 14"/>
            <p:cNvSpPr/>
            <p:nvPr/>
          </p:nvSpPr>
          <p:spPr>
            <a:xfrm>
              <a:off x="63500" y="63500"/>
              <a:ext cx="3476625" cy="95250"/>
            </a:xfrm>
            <a:custGeom>
              <a:avLst/>
              <a:gdLst/>
              <a:ahLst/>
              <a:cxnLst/>
              <a:rect l="l" t="t" r="r" b="b"/>
              <a:pathLst>
                <a:path w="3476625" h="95250">
                  <a:moveTo>
                    <a:pt x="0" y="95250"/>
                  </a:moveTo>
                  <a:lnTo>
                    <a:pt x="3476625" y="95250"/>
                  </a:lnTo>
                  <a:lnTo>
                    <a:pt x="34766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500" y="63500"/>
              <a:ext cx="3476625" cy="95250"/>
            </a:xfrm>
            <a:custGeom>
              <a:avLst/>
              <a:gdLst/>
              <a:ahLst/>
              <a:cxnLst/>
              <a:rect l="l" t="t" r="r" b="b"/>
              <a:pathLst>
                <a:path w="3476625" h="95250">
                  <a:moveTo>
                    <a:pt x="0" y="95250"/>
                  </a:moveTo>
                  <a:lnTo>
                    <a:pt x="3476625" y="95250"/>
                  </a:lnTo>
                  <a:lnTo>
                    <a:pt x="34766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431426" y="1515311"/>
            <a:ext cx="6995741" cy="315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5"/>
              </a:lnSpc>
            </a:pPr>
            <a:r>
              <a:rPr lang="en-US" sz="4425">
                <a:solidFill>
                  <a:srgbClr val="FFFFFF"/>
                </a:solidFill>
                <a:latin typeface="Rufina"/>
                <a:ea typeface="Rufina"/>
                <a:cs typeface="Rufina"/>
                <a:sym typeface="Rufina"/>
              </a:rPr>
              <a:t>Importance of Exchange Rates</a:t>
            </a:r>
          </a:p>
          <a:p>
            <a:pPr algn="l">
              <a:lnSpc>
                <a:spcPts val="3256"/>
              </a:lnSpc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Exchange rates signiﬁcantly impact trade balances, inﬂation, and economic growth. Monitoring these rates helps businesses to make strategic decisions regarding pricing, sourcing, and market entry.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8414997" cy="10413997"/>
            <a:chOff x="0" y="0"/>
            <a:chExt cx="18415000" cy="10414000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28293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3352673" y="63500"/>
              <a:ext cx="3388233" cy="1694180"/>
            </a:xfrm>
            <a:custGeom>
              <a:avLst/>
              <a:gdLst/>
              <a:ahLst/>
              <a:cxnLst/>
              <a:rect l="l" t="t" r="r" b="b"/>
              <a:pathLst>
                <a:path w="3388233" h="1694180">
                  <a:moveTo>
                    <a:pt x="0" y="0"/>
                  </a:moveTo>
                  <a:lnTo>
                    <a:pt x="1694180" y="1694180"/>
                  </a:lnTo>
                  <a:lnTo>
                    <a:pt x="3388233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500" y="3758819"/>
              <a:ext cx="1786636" cy="2938780"/>
            </a:xfrm>
            <a:custGeom>
              <a:avLst/>
              <a:gdLst/>
              <a:ahLst/>
              <a:cxnLst/>
              <a:rect l="l" t="t" r="r" b="b"/>
              <a:pathLst>
                <a:path w="1786636" h="2938780">
                  <a:moveTo>
                    <a:pt x="586105" y="0"/>
                  </a:moveTo>
                  <a:lnTo>
                    <a:pt x="0" y="585978"/>
                  </a:lnTo>
                  <a:lnTo>
                    <a:pt x="0" y="2890520"/>
                  </a:lnTo>
                  <a:lnTo>
                    <a:pt x="48260" y="2938780"/>
                  </a:lnTo>
                  <a:lnTo>
                    <a:pt x="1786636" y="1200531"/>
                  </a:lnTo>
                  <a:lnTo>
                    <a:pt x="586105" y="0"/>
                  </a:lnTo>
                  <a:close/>
                </a:path>
              </a:pathLst>
            </a:custGeom>
            <a:solidFill>
              <a:srgbClr val="484C6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3220974"/>
              <a:ext cx="681101" cy="1313942"/>
            </a:xfrm>
            <a:custGeom>
              <a:avLst/>
              <a:gdLst/>
              <a:ahLst/>
              <a:cxnLst/>
              <a:rect l="l" t="t" r="r" b="b"/>
              <a:pathLst>
                <a:path w="681101" h="1313942">
                  <a:moveTo>
                    <a:pt x="48260" y="0"/>
                  </a:moveTo>
                  <a:lnTo>
                    <a:pt x="0" y="48387"/>
                  </a:lnTo>
                  <a:lnTo>
                    <a:pt x="0" y="1313942"/>
                  </a:lnTo>
                  <a:lnTo>
                    <a:pt x="681101" y="632841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130933" y="1778508"/>
              <a:ext cx="6448552" cy="6448425"/>
            </a:xfrm>
            <a:custGeom>
              <a:avLst/>
              <a:gdLst/>
              <a:ahLst/>
              <a:cxnLst/>
              <a:rect l="l" t="t" r="r" b="b"/>
              <a:pathLst>
                <a:path w="6448552" h="6448425">
                  <a:moveTo>
                    <a:pt x="3224276" y="0"/>
                  </a:moveTo>
                  <a:lnTo>
                    <a:pt x="0" y="3225419"/>
                  </a:lnTo>
                  <a:lnTo>
                    <a:pt x="3224276" y="6448425"/>
                  </a:lnTo>
                  <a:lnTo>
                    <a:pt x="3224276" y="6448425"/>
                  </a:lnTo>
                  <a:lnTo>
                    <a:pt x="6448552" y="3225419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5541010" y="5575935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572" y="127"/>
                  </a:moveTo>
                  <a:lnTo>
                    <a:pt x="0" y="2796159"/>
                  </a:lnTo>
                  <a:lnTo>
                    <a:pt x="194691" y="2990850"/>
                  </a:lnTo>
                  <a:lnTo>
                    <a:pt x="194691" y="2990850"/>
                  </a:lnTo>
                  <a:lnTo>
                    <a:pt x="2990850" y="192278"/>
                  </a:lnTo>
                  <a:lnTo>
                    <a:pt x="2798572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5232016"/>
            <a:ext cx="5320560" cy="5055746"/>
            <a:chOff x="0" y="0"/>
            <a:chExt cx="7094080" cy="67409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94093" cy="6740906"/>
            </a:xfrm>
            <a:custGeom>
              <a:avLst/>
              <a:gdLst/>
              <a:ahLst/>
              <a:cxnLst/>
              <a:rect l="l" t="t" r="r" b="b"/>
              <a:pathLst>
                <a:path w="7094093" h="6740906">
                  <a:moveTo>
                    <a:pt x="2528443" y="0"/>
                  </a:moveTo>
                  <a:lnTo>
                    <a:pt x="0" y="2528443"/>
                  </a:lnTo>
                  <a:lnTo>
                    <a:pt x="0" y="6602603"/>
                  </a:lnTo>
                  <a:lnTo>
                    <a:pt x="138303" y="6740906"/>
                  </a:lnTo>
                  <a:lnTo>
                    <a:pt x="4918710" y="6740906"/>
                  </a:lnTo>
                  <a:lnTo>
                    <a:pt x="7094093" y="4565523"/>
                  </a:lnTo>
                  <a:lnTo>
                    <a:pt x="2528443" y="0"/>
                  </a:lnTo>
                  <a:close/>
                </a:path>
              </a:pathLst>
            </a:custGeom>
            <a:blipFill>
              <a:blip r:embed="rId2"/>
              <a:stretch>
                <a:fillRect l="-23408" t="-8552" r="-73516" b="-41226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0" y="0"/>
            <a:ext cx="4753499" cy="4615558"/>
            <a:chOff x="0" y="0"/>
            <a:chExt cx="6337998" cy="61540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37935" cy="6154039"/>
            </a:xfrm>
            <a:custGeom>
              <a:avLst/>
              <a:gdLst/>
              <a:ahLst/>
              <a:cxnLst/>
              <a:rect l="l" t="t" r="r" b="b"/>
              <a:pathLst>
                <a:path w="6337935" h="6154039">
                  <a:moveTo>
                    <a:pt x="1233678" y="0"/>
                  </a:moveTo>
                  <a:lnTo>
                    <a:pt x="0" y="1233678"/>
                  </a:lnTo>
                  <a:lnTo>
                    <a:pt x="0" y="3568827"/>
                  </a:lnTo>
                  <a:lnTo>
                    <a:pt x="2585212" y="6154039"/>
                  </a:lnTo>
                  <a:lnTo>
                    <a:pt x="6337935" y="2401189"/>
                  </a:lnTo>
                  <a:lnTo>
                    <a:pt x="3936746" y="0"/>
                  </a:lnTo>
                  <a:close/>
                </a:path>
              </a:pathLst>
            </a:custGeom>
            <a:blipFill>
              <a:blip r:embed="rId3"/>
              <a:stretch>
                <a:fillRect l="-47865" t="-21961" r="-29271" b="-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584561" y="2111112"/>
            <a:ext cx="6996122" cy="315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5"/>
              </a:lnSpc>
            </a:pPr>
            <a:r>
              <a:rPr lang="en-US" sz="4425">
                <a:solidFill>
                  <a:srgbClr val="FFFFFF"/>
                </a:solidFill>
                <a:latin typeface="Rufina"/>
                <a:ea typeface="Rufina"/>
                <a:cs typeface="Rufina"/>
                <a:sym typeface="Rufina"/>
              </a:rPr>
              <a:t>Factors Influencing Exchange Rates</a:t>
            </a:r>
          </a:p>
          <a:p>
            <a:pPr algn="l">
              <a:lnSpc>
                <a:spcPts val="3256"/>
              </a:lnSpc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Several factors inﬂuence exchange rates, including interest rates, inﬂation rates, and political stability. Understanding these factors is essential for predicting future movements and trends.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13"/>
            <a:ext cx="18414997" cy="10414006"/>
            <a:chOff x="0" y="0"/>
            <a:chExt cx="18415000" cy="10414013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28293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0" y="63500"/>
              <a:ext cx="2565781" cy="2669032"/>
            </a:xfrm>
            <a:custGeom>
              <a:avLst/>
              <a:gdLst/>
              <a:ahLst/>
              <a:cxnLst/>
              <a:rect l="l" t="t" r="r" b="b"/>
              <a:pathLst>
                <a:path w="2565781" h="2669032">
                  <a:moveTo>
                    <a:pt x="19812" y="0"/>
                  </a:moveTo>
                  <a:lnTo>
                    <a:pt x="0" y="19812"/>
                  </a:lnTo>
                  <a:lnTo>
                    <a:pt x="0" y="1841627"/>
                  </a:lnTo>
                  <a:lnTo>
                    <a:pt x="827405" y="2669032"/>
                  </a:lnTo>
                  <a:lnTo>
                    <a:pt x="2565781" y="930783"/>
                  </a:lnTo>
                  <a:lnTo>
                    <a:pt x="1634998" y="0"/>
                  </a:lnTo>
                  <a:close/>
                </a:path>
              </a:pathLst>
            </a:custGeom>
            <a:solidFill>
              <a:srgbClr val="484C6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052576" y="6428486"/>
              <a:ext cx="6448425" cy="3922014"/>
            </a:xfrm>
            <a:custGeom>
              <a:avLst/>
              <a:gdLst/>
              <a:ahLst/>
              <a:cxnLst/>
              <a:rect l="l" t="t" r="r" b="b"/>
              <a:pathLst>
                <a:path w="6448425" h="3922014">
                  <a:moveTo>
                    <a:pt x="3225546" y="0"/>
                  </a:moveTo>
                  <a:lnTo>
                    <a:pt x="0" y="3224149"/>
                  </a:lnTo>
                  <a:lnTo>
                    <a:pt x="698119" y="3922014"/>
                  </a:lnTo>
                  <a:lnTo>
                    <a:pt x="5750814" y="3922014"/>
                  </a:lnTo>
                  <a:lnTo>
                    <a:pt x="6448425" y="3224149"/>
                  </a:lnTo>
                  <a:lnTo>
                    <a:pt x="6448425" y="3224149"/>
                  </a:lnTo>
                  <a:lnTo>
                    <a:pt x="3225546" y="0"/>
                  </a:lnTo>
                  <a:close/>
                </a:path>
              </a:pathLst>
            </a:custGeom>
            <a:solidFill>
              <a:srgbClr val="484C6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3058414"/>
              <a:ext cx="4050030" cy="6448425"/>
            </a:xfrm>
            <a:custGeom>
              <a:avLst/>
              <a:gdLst/>
              <a:ahLst/>
              <a:cxnLst/>
              <a:rect l="l" t="t" r="r" b="b"/>
              <a:pathLst>
                <a:path w="4050030" h="6448425">
                  <a:moveTo>
                    <a:pt x="825754" y="0"/>
                  </a:moveTo>
                  <a:lnTo>
                    <a:pt x="0" y="826135"/>
                  </a:lnTo>
                  <a:lnTo>
                    <a:pt x="0" y="5622925"/>
                  </a:lnTo>
                  <a:lnTo>
                    <a:pt x="825754" y="6448425"/>
                  </a:lnTo>
                  <a:lnTo>
                    <a:pt x="825754" y="6448425"/>
                  </a:lnTo>
                  <a:lnTo>
                    <a:pt x="4050030" y="3225546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75795" y="0"/>
            <a:ext cx="6372130" cy="6049470"/>
            <a:chOff x="0" y="0"/>
            <a:chExt cx="8496173" cy="80659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96173" cy="8065897"/>
            </a:xfrm>
            <a:custGeom>
              <a:avLst/>
              <a:gdLst/>
              <a:ahLst/>
              <a:cxnLst/>
              <a:rect l="l" t="t" r="r" b="b"/>
              <a:pathLst>
                <a:path w="8496173" h="8065897">
                  <a:moveTo>
                    <a:pt x="3817874" y="0"/>
                  </a:moveTo>
                  <a:lnTo>
                    <a:pt x="0" y="3817874"/>
                  </a:lnTo>
                  <a:lnTo>
                    <a:pt x="4248150" y="8065897"/>
                  </a:lnTo>
                  <a:lnTo>
                    <a:pt x="8496173" y="3817874"/>
                  </a:lnTo>
                  <a:lnTo>
                    <a:pt x="4678299" y="0"/>
                  </a:lnTo>
                  <a:close/>
                </a:path>
              </a:pathLst>
            </a:custGeom>
            <a:blipFill>
              <a:blip r:embed="rId2"/>
              <a:stretch>
                <a:fillRect t="-18604" b="-13341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572624" y="2681249"/>
            <a:ext cx="3603622" cy="222247"/>
            <a:chOff x="0" y="0"/>
            <a:chExt cx="3603625" cy="222250"/>
          </a:xfrm>
        </p:grpSpPr>
        <p:sp>
          <p:nvSpPr>
            <p:cNvPr id="10" name="Freeform 10"/>
            <p:cNvSpPr/>
            <p:nvPr/>
          </p:nvSpPr>
          <p:spPr>
            <a:xfrm>
              <a:off x="63500" y="63500"/>
              <a:ext cx="3476625" cy="95250"/>
            </a:xfrm>
            <a:custGeom>
              <a:avLst/>
              <a:gdLst/>
              <a:ahLst/>
              <a:cxnLst/>
              <a:rect l="l" t="t" r="r" b="b"/>
              <a:pathLst>
                <a:path w="3476625" h="95250">
                  <a:moveTo>
                    <a:pt x="0" y="95250"/>
                  </a:moveTo>
                  <a:lnTo>
                    <a:pt x="3476625" y="95250"/>
                  </a:lnTo>
                  <a:lnTo>
                    <a:pt x="34766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500" y="63500"/>
              <a:ext cx="3476625" cy="95250"/>
            </a:xfrm>
            <a:custGeom>
              <a:avLst/>
              <a:gdLst/>
              <a:ahLst/>
              <a:cxnLst/>
              <a:rect l="l" t="t" r="r" b="b"/>
              <a:pathLst>
                <a:path w="3476625" h="95250">
                  <a:moveTo>
                    <a:pt x="0" y="95250"/>
                  </a:moveTo>
                  <a:lnTo>
                    <a:pt x="3476625" y="95250"/>
                  </a:lnTo>
                  <a:lnTo>
                    <a:pt x="34766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572624" y="1893208"/>
            <a:ext cx="8880205" cy="78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5"/>
              </a:lnSpc>
            </a:pPr>
            <a:r>
              <a:rPr lang="en-US" sz="4575">
                <a:solidFill>
                  <a:srgbClr val="FFFFFF"/>
                </a:solidFill>
                <a:latin typeface="Rufina"/>
                <a:ea typeface="Rufina"/>
                <a:cs typeface="Rufina"/>
                <a:sym typeface="Rufina"/>
              </a:rPr>
              <a:t>Types of Exchange Rate Systems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09160" y="3015210"/>
            <a:ext cx="6934171" cy="161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3"/>
              </a:lnSpc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Exchange rates can be classiﬁed into ﬁxed, ﬂoating, and pegged systems. Each system has its own implications for monetary policy and economic stability.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8415035" cy="10413997"/>
            <a:chOff x="0" y="0"/>
            <a:chExt cx="18415038" cy="10414000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28293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6436594" y="2858770"/>
              <a:ext cx="1914906" cy="2938780"/>
            </a:xfrm>
            <a:custGeom>
              <a:avLst/>
              <a:gdLst/>
              <a:ahLst/>
              <a:cxnLst/>
              <a:rect l="l" t="t" r="r" b="b"/>
              <a:pathLst>
                <a:path w="1914906" h="2938780">
                  <a:moveTo>
                    <a:pt x="1739645" y="0"/>
                  </a:moveTo>
                  <a:lnTo>
                    <a:pt x="0" y="1738249"/>
                  </a:lnTo>
                  <a:lnTo>
                    <a:pt x="1201419" y="2938780"/>
                  </a:lnTo>
                  <a:lnTo>
                    <a:pt x="1914906" y="2225929"/>
                  </a:lnTo>
                  <a:lnTo>
                    <a:pt x="1914906" y="175133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5901036" y="2321052"/>
              <a:ext cx="2370328" cy="2371217"/>
            </a:xfrm>
            <a:custGeom>
              <a:avLst/>
              <a:gdLst/>
              <a:ahLst/>
              <a:cxnLst/>
              <a:rect l="l" t="t" r="r" b="b"/>
              <a:pathLst>
                <a:path w="2370328" h="2371217">
                  <a:moveTo>
                    <a:pt x="1739518" y="0"/>
                  </a:moveTo>
                  <a:lnTo>
                    <a:pt x="2370328" y="632841"/>
                  </a:lnTo>
                  <a:lnTo>
                    <a:pt x="630682" y="2371217"/>
                  </a:lnTo>
                  <a:lnTo>
                    <a:pt x="0" y="1738376"/>
                  </a:lnTo>
                  <a:lnTo>
                    <a:pt x="1739518" y="0"/>
                  </a:lnTo>
                </a:path>
              </a:pathLst>
            </a:custGeom>
            <a:solidFill>
              <a:srgbClr val="70B1DA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2704318" y="63500"/>
              <a:ext cx="5647182" cy="3075940"/>
            </a:xfrm>
            <a:custGeom>
              <a:avLst/>
              <a:gdLst/>
              <a:ahLst/>
              <a:cxnLst/>
              <a:rect l="l" t="t" r="r" b="b"/>
              <a:pathLst>
                <a:path w="5647182" h="3075940">
                  <a:moveTo>
                    <a:pt x="0" y="0"/>
                  </a:moveTo>
                  <a:lnTo>
                    <a:pt x="3075940" y="3075940"/>
                  </a:lnTo>
                  <a:lnTo>
                    <a:pt x="5647182" y="504698"/>
                  </a:lnTo>
                  <a:lnTo>
                    <a:pt x="5647182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125954" y="6738493"/>
              <a:ext cx="3225546" cy="3612007"/>
            </a:xfrm>
            <a:custGeom>
              <a:avLst/>
              <a:gdLst/>
              <a:ahLst/>
              <a:cxnLst/>
              <a:rect l="l" t="t" r="r" b="b"/>
              <a:pathLst>
                <a:path w="3225546" h="3612007">
                  <a:moveTo>
                    <a:pt x="3224276" y="0"/>
                  </a:moveTo>
                  <a:lnTo>
                    <a:pt x="0" y="3225419"/>
                  </a:lnTo>
                  <a:lnTo>
                    <a:pt x="386715" y="3612007"/>
                  </a:lnTo>
                  <a:lnTo>
                    <a:pt x="3225546" y="3612007"/>
                  </a:lnTo>
                  <a:lnTo>
                    <a:pt x="3225546" y="1270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920974" y="879221"/>
              <a:ext cx="2430526" cy="2622677"/>
            </a:xfrm>
            <a:custGeom>
              <a:avLst/>
              <a:gdLst/>
              <a:ahLst/>
              <a:cxnLst/>
              <a:rect l="l" t="t" r="r" b="b"/>
              <a:pathLst>
                <a:path w="2430526" h="2622677">
                  <a:moveTo>
                    <a:pt x="2430526" y="0"/>
                  </a:moveTo>
                  <a:lnTo>
                    <a:pt x="0" y="2430399"/>
                  </a:lnTo>
                  <a:lnTo>
                    <a:pt x="194818" y="2622677"/>
                  </a:lnTo>
                  <a:lnTo>
                    <a:pt x="2430526" y="386842"/>
                  </a:lnTo>
                  <a:lnTo>
                    <a:pt x="2430526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605460" y="3266265"/>
            <a:ext cx="6372149" cy="6372120"/>
            <a:chOff x="0" y="0"/>
            <a:chExt cx="8496198" cy="8496160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8496173" cy="8496173"/>
            </a:xfrm>
            <a:custGeom>
              <a:avLst/>
              <a:gdLst/>
              <a:ahLst/>
              <a:cxnLst/>
              <a:rect l="l" t="t" r="r" b="b"/>
              <a:pathLst>
                <a:path w="8496173" h="8496173">
                  <a:moveTo>
                    <a:pt x="4248023" y="0"/>
                  </a:moveTo>
                  <a:lnTo>
                    <a:pt x="8496173" y="4248023"/>
                  </a:lnTo>
                  <a:lnTo>
                    <a:pt x="4248023" y="8496173"/>
                  </a:lnTo>
                  <a:lnTo>
                    <a:pt x="0" y="4248023"/>
                  </a:lnTo>
                  <a:lnTo>
                    <a:pt x="4248023" y="0"/>
                  </a:lnTo>
                  <a:close/>
                </a:path>
              </a:pathLst>
            </a:custGeom>
            <a:blipFill>
              <a:blip r:embed="rId2"/>
              <a:stretch>
                <a:fillRect l="-9518" t="-3512" r="-85851" b="-37745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-63503" y="328603"/>
            <a:ext cx="3990861" cy="10021900"/>
            <a:chOff x="0" y="0"/>
            <a:chExt cx="3990861" cy="10021900"/>
          </a:xfrm>
        </p:grpSpPr>
        <p:sp>
          <p:nvSpPr>
            <p:cNvPr id="12" name="Freeform 12"/>
            <p:cNvSpPr/>
            <p:nvPr/>
          </p:nvSpPr>
          <p:spPr>
            <a:xfrm>
              <a:off x="63500" y="357505"/>
              <a:ext cx="2930144" cy="5860288"/>
            </a:xfrm>
            <a:custGeom>
              <a:avLst/>
              <a:gdLst/>
              <a:ahLst/>
              <a:cxnLst/>
              <a:rect l="l" t="t" r="r" b="b"/>
              <a:pathLst>
                <a:path w="2930144" h="5860288">
                  <a:moveTo>
                    <a:pt x="0" y="0"/>
                  </a:moveTo>
                  <a:lnTo>
                    <a:pt x="0" y="5860288"/>
                  </a:lnTo>
                  <a:lnTo>
                    <a:pt x="2930144" y="2929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0" y="5888355"/>
              <a:ext cx="3863848" cy="4070096"/>
            </a:xfrm>
            <a:custGeom>
              <a:avLst/>
              <a:gdLst/>
              <a:ahLst/>
              <a:cxnLst/>
              <a:rect l="l" t="t" r="r" b="b"/>
              <a:pathLst>
                <a:path w="3863848" h="4070096">
                  <a:moveTo>
                    <a:pt x="639699" y="0"/>
                  </a:moveTo>
                  <a:lnTo>
                    <a:pt x="0" y="639699"/>
                  </a:lnTo>
                  <a:lnTo>
                    <a:pt x="0" y="4070096"/>
                  </a:lnTo>
                  <a:lnTo>
                    <a:pt x="3018028" y="4070096"/>
                  </a:lnTo>
                  <a:lnTo>
                    <a:pt x="3863848" y="3224276"/>
                  </a:lnTo>
                  <a:lnTo>
                    <a:pt x="639699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3927358" y="2111468"/>
            <a:ext cx="6606330" cy="359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09"/>
              </a:lnSpc>
            </a:pPr>
            <a:r>
              <a:rPr lang="en-US" sz="4650">
                <a:solidFill>
                  <a:srgbClr val="FFFFFF"/>
                </a:solidFill>
                <a:latin typeface="Rufina"/>
                <a:ea typeface="Rufina"/>
                <a:cs typeface="Rufina"/>
                <a:sym typeface="Rufina"/>
              </a:rPr>
              <a:t>Forecasting Techniques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Forecasting exchange rates involves various techniques such as technical analysis, fundamental analysis, and econometric models. Each method provides unique insights into potential market movements.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8414997" cy="10413997"/>
            <a:chOff x="0" y="0"/>
            <a:chExt cx="18415000" cy="10414000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28293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3352673" y="63500"/>
              <a:ext cx="3388233" cy="1694180"/>
            </a:xfrm>
            <a:custGeom>
              <a:avLst/>
              <a:gdLst/>
              <a:ahLst/>
              <a:cxnLst/>
              <a:rect l="l" t="t" r="r" b="b"/>
              <a:pathLst>
                <a:path w="3388233" h="1694180">
                  <a:moveTo>
                    <a:pt x="0" y="0"/>
                  </a:moveTo>
                  <a:lnTo>
                    <a:pt x="1694180" y="1694180"/>
                  </a:lnTo>
                  <a:lnTo>
                    <a:pt x="3388233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500" y="3758819"/>
              <a:ext cx="1786636" cy="2938780"/>
            </a:xfrm>
            <a:custGeom>
              <a:avLst/>
              <a:gdLst/>
              <a:ahLst/>
              <a:cxnLst/>
              <a:rect l="l" t="t" r="r" b="b"/>
              <a:pathLst>
                <a:path w="1786636" h="2938780">
                  <a:moveTo>
                    <a:pt x="586105" y="0"/>
                  </a:moveTo>
                  <a:lnTo>
                    <a:pt x="0" y="585978"/>
                  </a:lnTo>
                  <a:lnTo>
                    <a:pt x="0" y="2890520"/>
                  </a:lnTo>
                  <a:lnTo>
                    <a:pt x="48260" y="2938780"/>
                  </a:lnTo>
                  <a:lnTo>
                    <a:pt x="1786636" y="1200531"/>
                  </a:lnTo>
                  <a:lnTo>
                    <a:pt x="586105" y="0"/>
                  </a:lnTo>
                  <a:close/>
                </a:path>
              </a:pathLst>
            </a:custGeom>
            <a:solidFill>
              <a:srgbClr val="484C6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3220974"/>
              <a:ext cx="681101" cy="1313942"/>
            </a:xfrm>
            <a:custGeom>
              <a:avLst/>
              <a:gdLst/>
              <a:ahLst/>
              <a:cxnLst/>
              <a:rect l="l" t="t" r="r" b="b"/>
              <a:pathLst>
                <a:path w="681101" h="1313942">
                  <a:moveTo>
                    <a:pt x="48260" y="0"/>
                  </a:moveTo>
                  <a:lnTo>
                    <a:pt x="0" y="48387"/>
                  </a:lnTo>
                  <a:lnTo>
                    <a:pt x="0" y="1313942"/>
                  </a:lnTo>
                  <a:lnTo>
                    <a:pt x="681101" y="632841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130933" y="1778508"/>
              <a:ext cx="6448552" cy="6448425"/>
            </a:xfrm>
            <a:custGeom>
              <a:avLst/>
              <a:gdLst/>
              <a:ahLst/>
              <a:cxnLst/>
              <a:rect l="l" t="t" r="r" b="b"/>
              <a:pathLst>
                <a:path w="6448552" h="6448425">
                  <a:moveTo>
                    <a:pt x="3224276" y="0"/>
                  </a:moveTo>
                  <a:lnTo>
                    <a:pt x="0" y="3225419"/>
                  </a:lnTo>
                  <a:lnTo>
                    <a:pt x="3224276" y="6448425"/>
                  </a:lnTo>
                  <a:lnTo>
                    <a:pt x="3224276" y="6448425"/>
                  </a:lnTo>
                  <a:lnTo>
                    <a:pt x="6448552" y="3225419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5541010" y="5575935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572" y="127"/>
                  </a:moveTo>
                  <a:lnTo>
                    <a:pt x="0" y="2796159"/>
                  </a:lnTo>
                  <a:lnTo>
                    <a:pt x="194691" y="2990850"/>
                  </a:lnTo>
                  <a:lnTo>
                    <a:pt x="194691" y="2990850"/>
                  </a:lnTo>
                  <a:lnTo>
                    <a:pt x="2990850" y="192278"/>
                  </a:lnTo>
                  <a:lnTo>
                    <a:pt x="2798572" y="0"/>
                  </a:lnTo>
                  <a:close/>
                </a:path>
              </a:pathLst>
            </a:custGeom>
            <a:solidFill>
              <a:srgbClr val="70B1DA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5232016"/>
            <a:ext cx="5320560" cy="5055746"/>
            <a:chOff x="0" y="0"/>
            <a:chExt cx="7094080" cy="67409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94093" cy="6740906"/>
            </a:xfrm>
            <a:custGeom>
              <a:avLst/>
              <a:gdLst/>
              <a:ahLst/>
              <a:cxnLst/>
              <a:rect l="l" t="t" r="r" b="b"/>
              <a:pathLst>
                <a:path w="7094093" h="6740906">
                  <a:moveTo>
                    <a:pt x="2528443" y="0"/>
                  </a:moveTo>
                  <a:lnTo>
                    <a:pt x="0" y="2528443"/>
                  </a:lnTo>
                  <a:lnTo>
                    <a:pt x="0" y="6602603"/>
                  </a:lnTo>
                  <a:lnTo>
                    <a:pt x="138303" y="6740906"/>
                  </a:lnTo>
                  <a:lnTo>
                    <a:pt x="4918710" y="6740906"/>
                  </a:lnTo>
                  <a:lnTo>
                    <a:pt x="7094093" y="4565523"/>
                  </a:lnTo>
                  <a:lnTo>
                    <a:pt x="2528443" y="0"/>
                  </a:lnTo>
                  <a:close/>
                </a:path>
              </a:pathLst>
            </a:custGeom>
            <a:blipFill>
              <a:blip r:embed="rId2"/>
              <a:stretch>
                <a:fillRect l="-28716" b="-35460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0" y="0"/>
            <a:ext cx="4753499" cy="4615558"/>
            <a:chOff x="0" y="0"/>
            <a:chExt cx="6337998" cy="61540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37935" cy="6154039"/>
            </a:xfrm>
            <a:custGeom>
              <a:avLst/>
              <a:gdLst/>
              <a:ahLst/>
              <a:cxnLst/>
              <a:rect l="l" t="t" r="r" b="b"/>
              <a:pathLst>
                <a:path w="6337935" h="6154039">
                  <a:moveTo>
                    <a:pt x="1233678" y="0"/>
                  </a:moveTo>
                  <a:lnTo>
                    <a:pt x="0" y="1233678"/>
                  </a:lnTo>
                  <a:lnTo>
                    <a:pt x="0" y="3568827"/>
                  </a:lnTo>
                  <a:lnTo>
                    <a:pt x="2585212" y="6154039"/>
                  </a:lnTo>
                  <a:lnTo>
                    <a:pt x="6337935" y="2401189"/>
                  </a:lnTo>
                  <a:lnTo>
                    <a:pt x="3936746" y="0"/>
                  </a:lnTo>
                  <a:close/>
                </a:path>
              </a:pathLst>
            </a:custGeom>
            <a:blipFill>
              <a:blip r:embed="rId2"/>
              <a:stretch>
                <a:fillRect l="-18423" t="-21961" r="-2" b="-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143995" y="2393504"/>
            <a:ext cx="7316397" cy="334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7"/>
              </a:lnSpc>
            </a:pPr>
            <a:r>
              <a:rPr lang="en-US" sz="4707">
                <a:solidFill>
                  <a:srgbClr val="FFFFFF"/>
                </a:solidFill>
                <a:latin typeface="Rufina"/>
                <a:ea typeface="Rufina"/>
                <a:cs typeface="Rufina"/>
                <a:sym typeface="Rufina"/>
              </a:rPr>
              <a:t>Global Events and Exchange Rates</a:t>
            </a:r>
          </a:p>
          <a:p>
            <a:pPr algn="l">
              <a:lnSpc>
                <a:spcPts val="3464"/>
              </a:lnSpc>
            </a:pPr>
            <a:r>
              <a:rPr lang="en-US" sz="28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Global events, including political elections, natural disasters, and trade agreements, can drastically aﬀect exchange rates. Staying informed about these events is vital for eﬀective decision-making.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463</Words>
  <Application>Microsoft Office PowerPoint</Application>
  <PresentationFormat>Custom</PresentationFormat>
  <Paragraphs>36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IBM Plex Sans Bold</vt:lpstr>
      <vt:lpstr>Open Sans</vt:lpstr>
      <vt:lpstr>Rufina</vt:lpstr>
      <vt:lpstr>IBM Plex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Currency exchange rate analysis yuvaraja.k.pdf</dc:title>
  <cp:lastModifiedBy>Madhan M</cp:lastModifiedBy>
  <cp:revision>1</cp:revision>
  <dcterms:created xsi:type="dcterms:W3CDTF">2006-08-16T00:00:00Z</dcterms:created>
  <dcterms:modified xsi:type="dcterms:W3CDTF">2024-09-28T13:15:48Z</dcterms:modified>
  <dc:identifier>DAGRZhBgFz4</dc:identifier>
</cp:coreProperties>
</file>